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32d197fe2275438b" /><Relationship Type="http://schemas.openxmlformats.org/officeDocument/2006/relationships/extended-properties" Target="/docProps/app.xml" Id="Red3f362a90714691" /><Relationship Type="http://schemas.openxmlformats.org/officeDocument/2006/relationships/officeDocument" Target="/ppt/presentation.xml" Id="Rb3163a3e5c664e3e" /></Relationships>
</file>

<file path=ppt/presentation.xml><?xml version="1.0" encoding="utf-8"?>
<p:presentation xmlns:p="http://schemas.openxmlformats.org/presentationml/2006/main">
  <p:sldMasterIdLst>
    <p:sldMasterId xmlns:r="http://schemas.openxmlformats.org/officeDocument/2006/relationships" id="2147483648" r:id="R481ed9f583d44da0"/>
  </p:sldMasterIdLst>
  <p:notesMasterIdLst>
    <p:notesMasterId xmlns:r="http://schemas.openxmlformats.org/officeDocument/2006/relationships" r:id="R3a62dca6e68045a9"/>
  </p:notesMasterIdLst>
  <p:sldIdLst>
    <p:sldId xmlns:r="http://schemas.openxmlformats.org/officeDocument/2006/relationships" id="256" r:id="R05aa6a74becc4468"/>
    <p:sldId xmlns:r="http://schemas.openxmlformats.org/officeDocument/2006/relationships" id="257" r:id="Rd24397001aad438e"/>
    <p:sldId xmlns:r="http://schemas.openxmlformats.org/officeDocument/2006/relationships" id="258" r:id="Rfb77d61b7f224ea9"/>
    <p:sldId xmlns:r="http://schemas.openxmlformats.org/officeDocument/2006/relationships" id="259" r:id="R25ef9de903064868"/>
    <p:sldId xmlns:r="http://schemas.openxmlformats.org/officeDocument/2006/relationships" id="260" r:id="R8342e069076242ca"/>
    <p:sldId xmlns:r="http://schemas.openxmlformats.org/officeDocument/2006/relationships" id="261" r:id="Rcb2fa9f51f064357"/>
    <p:sldId xmlns:r="http://schemas.openxmlformats.org/officeDocument/2006/relationships" id="262" r:id="R4823247ffc564eb8"/>
    <p:sldId xmlns:r="http://schemas.openxmlformats.org/officeDocument/2006/relationships" id="263" r:id="Rb6dcaebd6582422c"/>
    <p:sldId xmlns:r="http://schemas.openxmlformats.org/officeDocument/2006/relationships" id="264" r:id="Rf18bd93ba33b4f1c"/>
    <p:sldId xmlns:r="http://schemas.openxmlformats.org/officeDocument/2006/relationships" id="265" r:id="Rdf65a6ccdcf145d2"/>
    <p:sldId xmlns:r="http://schemas.openxmlformats.org/officeDocument/2006/relationships" id="266" r:id="Re3403176f3c644f5"/>
    <p:sldId xmlns:r="http://schemas.openxmlformats.org/officeDocument/2006/relationships" id="267" r:id="Re7dc5d6b32cf4e8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578ea4132976497f" /><Relationship Type="http://schemas.openxmlformats.org/officeDocument/2006/relationships/slideMaster" Target="/ppt/slideMasters/slideMaster1.xml" Id="R481ed9f583d44da0" /><Relationship Type="http://schemas.openxmlformats.org/officeDocument/2006/relationships/notesMaster" Target="/ppt/notesMasters/notesMaster1.xml" Id="R3a62dca6e68045a9" /><Relationship Type="http://schemas.openxmlformats.org/officeDocument/2006/relationships/presProps" Target="/ppt/presProps.xml" Id="R1883a2dcdb00460a" /><Relationship Type="http://schemas.openxmlformats.org/officeDocument/2006/relationships/tableStyles" Target="/ppt/tableStyles.xml" Id="R7f7a5b4343c94ac0" /><Relationship Type="http://schemas.openxmlformats.org/officeDocument/2006/relationships/slide" Target="/ppt/slides/slide1.xml" Id="R05aa6a74becc4468" /><Relationship Type="http://schemas.openxmlformats.org/officeDocument/2006/relationships/slide" Target="/ppt/slides/slide2.xml" Id="Rd24397001aad438e" /><Relationship Type="http://schemas.openxmlformats.org/officeDocument/2006/relationships/slide" Target="/ppt/slides/slide3.xml" Id="Rfb77d61b7f224ea9" /><Relationship Type="http://schemas.openxmlformats.org/officeDocument/2006/relationships/slide" Target="/ppt/slides/slide4.xml" Id="R25ef9de903064868" /><Relationship Type="http://schemas.openxmlformats.org/officeDocument/2006/relationships/slide" Target="/ppt/slides/slide5.xml" Id="R8342e069076242ca" /><Relationship Type="http://schemas.openxmlformats.org/officeDocument/2006/relationships/slide" Target="/ppt/slides/slide6.xml" Id="Rcb2fa9f51f064357" /><Relationship Type="http://schemas.openxmlformats.org/officeDocument/2006/relationships/slide" Target="/ppt/slides/slide7.xml" Id="R4823247ffc564eb8" /><Relationship Type="http://schemas.openxmlformats.org/officeDocument/2006/relationships/slide" Target="/ppt/slides/slide8.xml" Id="Rb6dcaebd6582422c" /><Relationship Type="http://schemas.openxmlformats.org/officeDocument/2006/relationships/slide" Target="/ppt/slides/slide9.xml" Id="Rf18bd93ba33b4f1c" /><Relationship Type="http://schemas.openxmlformats.org/officeDocument/2006/relationships/slide" Target="/ppt/slides/slide10.xml" Id="Rdf65a6ccdcf145d2" /><Relationship Type="http://schemas.openxmlformats.org/officeDocument/2006/relationships/slide" Target="/ppt/slides/slide11.xml" Id="Re3403176f3c644f5" /><Relationship Type="http://schemas.openxmlformats.org/officeDocument/2006/relationships/slide" Target="/ppt/slides/slide12.xml" Id="Re7dc5d6b32cf4e8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b599f5027a1744c8"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00ffd7c03e9b474f" /><Relationship Type="http://schemas.openxmlformats.org/officeDocument/2006/relationships/notesMaster" Target="/ppt/notesMasters/notesMaster1.xml" Id="Rf90aef44594c4b74"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11f30459f0fb469d" /><Relationship Type="http://schemas.openxmlformats.org/officeDocument/2006/relationships/notesMaster" Target="/ppt/notesMasters/notesMaster1.xml" Id="R433536a896cc4b65"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9a366ae2d8d74036" /><Relationship Type="http://schemas.openxmlformats.org/officeDocument/2006/relationships/notesMaster" Target="/ppt/notesMasters/notesMaster1.xml" Id="Ra4626444e0834e91"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b477808b6fa84bb0" /><Relationship Type="http://schemas.openxmlformats.org/officeDocument/2006/relationships/notesMaster" Target="/ppt/notesMasters/notesMaster1.xml" Id="Rd40721ec3e8c4354" /></Relationships>
</file>

<file path=ppt/notesSlides/_rels/notesSlide2.xml.rels>&#65279;<?xml version="1.0" encoding="utf-8"?><Relationships xmlns="http://schemas.openxmlformats.org/package/2006/relationships"><Relationship Type="http://schemas.openxmlformats.org/officeDocument/2006/relationships/slide" Target="/ppt/slides/slide2.xml" Id="Rf4993d8584de420b" /><Relationship Type="http://schemas.openxmlformats.org/officeDocument/2006/relationships/notesMaster" Target="/ppt/notesMasters/notesMaster1.xml" Id="R0332d31d3b8e4a58" /></Relationships>
</file>

<file path=ppt/notesSlides/_rels/notesSlide3.xml.rels>&#65279;<?xml version="1.0" encoding="utf-8"?><Relationships xmlns="http://schemas.openxmlformats.org/package/2006/relationships"><Relationship Type="http://schemas.openxmlformats.org/officeDocument/2006/relationships/slide" Target="/ppt/slides/slide3.xml" Id="Ra2d0e85882484753" /><Relationship Type="http://schemas.openxmlformats.org/officeDocument/2006/relationships/notesMaster" Target="/ppt/notesMasters/notesMaster1.xml" Id="Rccf9444a115e40f7" /></Relationships>
</file>

<file path=ppt/notesSlides/_rels/notesSlide4.xml.rels>&#65279;<?xml version="1.0" encoding="utf-8"?><Relationships xmlns="http://schemas.openxmlformats.org/package/2006/relationships"><Relationship Type="http://schemas.openxmlformats.org/officeDocument/2006/relationships/slide" Target="/ppt/slides/slide4.xml" Id="R3ff1143fc0b1493e" /><Relationship Type="http://schemas.openxmlformats.org/officeDocument/2006/relationships/notesMaster" Target="/ppt/notesMasters/notesMaster1.xml" Id="Re67317956dc04f38" /></Relationships>
</file>

<file path=ppt/notesSlides/_rels/notesSlide5.xml.rels>&#65279;<?xml version="1.0" encoding="utf-8"?><Relationships xmlns="http://schemas.openxmlformats.org/package/2006/relationships"><Relationship Type="http://schemas.openxmlformats.org/officeDocument/2006/relationships/slide" Target="/ppt/slides/slide5.xml" Id="R11acc927061d44ba" /><Relationship Type="http://schemas.openxmlformats.org/officeDocument/2006/relationships/notesMaster" Target="/ppt/notesMasters/notesMaster1.xml" Id="R5b91b152c31445dd" /></Relationships>
</file>

<file path=ppt/notesSlides/_rels/notesSlide6.xml.rels>&#65279;<?xml version="1.0" encoding="utf-8"?><Relationships xmlns="http://schemas.openxmlformats.org/package/2006/relationships"><Relationship Type="http://schemas.openxmlformats.org/officeDocument/2006/relationships/slide" Target="/ppt/slides/slide6.xml" Id="R78c6e7c4c4bd49b9" /><Relationship Type="http://schemas.openxmlformats.org/officeDocument/2006/relationships/notesMaster" Target="/ppt/notesMasters/notesMaster1.xml" Id="R9704ea7f8dc141d9" /></Relationships>
</file>

<file path=ppt/notesSlides/_rels/notesSlide7.xml.rels>&#65279;<?xml version="1.0" encoding="utf-8"?><Relationships xmlns="http://schemas.openxmlformats.org/package/2006/relationships"><Relationship Type="http://schemas.openxmlformats.org/officeDocument/2006/relationships/slide" Target="/ppt/slides/slide7.xml" Id="Rddddbb7988d246f0" /><Relationship Type="http://schemas.openxmlformats.org/officeDocument/2006/relationships/notesMaster" Target="/ppt/notesMasters/notesMaster1.xml" Id="Rff5a28b59f5e4b6a" /></Relationships>
</file>

<file path=ppt/notesSlides/_rels/notesSlide8.xml.rels>&#65279;<?xml version="1.0" encoding="utf-8"?><Relationships xmlns="http://schemas.openxmlformats.org/package/2006/relationships"><Relationship Type="http://schemas.openxmlformats.org/officeDocument/2006/relationships/slide" Target="/ppt/slides/slide8.xml" Id="R1d086d012c644129" /><Relationship Type="http://schemas.openxmlformats.org/officeDocument/2006/relationships/notesMaster" Target="/ppt/notesMasters/notesMaster1.xml" Id="R6427b1028c7144e7" /></Relationships>
</file>

<file path=ppt/notesSlides/_rels/notesSlide9.xml.rels>&#65279;<?xml version="1.0" encoding="utf-8"?><Relationships xmlns="http://schemas.openxmlformats.org/package/2006/relationships"><Relationship Type="http://schemas.openxmlformats.org/officeDocument/2006/relationships/slide" Target="/ppt/slides/slide9.xml" Id="R9669af5ba4474728" /><Relationship Type="http://schemas.openxmlformats.org/officeDocument/2006/relationships/notesMaster" Target="/ppt/notesMasters/notesMaster1.xml" Id="Re4143d47c41d43dd"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 evidence-first vehicle journey system for Gujarat Police.</a:t>
            </a:r>
          </a:p>
          <a:p xmlns:a="http://schemas.openxmlformats.org/drawingml/2006/main">
            <a:r>
              <a:t/>
            </a:r>
          </a:p>
          <a:p xmlns:a="http://schemas.openxmlformats.org/drawingml/2006/main">
            <a:r>
              <a:t>[Sources]</a:t>
            </a:r>
          </a:p>
          <a:p xmlns:a="http://schemas.openxmlformats.org/drawingml/2006/main">
            <a:r>
              <a:t>https://sentinel.gujarat.gov.in/problems</a:t>
            </a:r>
          </a:p>
          <a:p xmlns:a="http://schemas.openxmlformats.org/drawingml/2006/main">
            <a:r>
              <a:t>https://sentinel.gujarat.gov.in/resource</a:t>
            </a:r>
          </a:p>
          <a:p xmlns:a="http://schemas.openxmlformats.org/drawingml/2006/main">
            <a:r>
              <a:t>https://sentinel.gujarat.gov.in/faqs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Replaceable adapters: The catalogue is the contract. RTSP/TCP serves inference; WHEP serves low-latency preview; HLS is a restricted-network fallback. Unknown organizer fields are preserved.</a:t>
            </a:r>
          </a:p>
          <a:p xmlns:a="http://schemas.openxmlformats.org/drawingml/2006/main">
            <a:r>
              <a:t>Least privilege: Consume only. Keep credentials memory-only. Scope search, evidence, watchlists, export and audit. Every correction is an event; raw evidence remains traceable.</a:t>
            </a:r>
          </a:p>
          <a:p xmlns:a="http://schemas.openxmlformats.org/drawingml/2006/main">
            <a:r>
              <a:t/>
            </a:r>
          </a:p>
          <a:p xmlns:a="http://schemas.openxmlformats.org/drawingml/2006/main">
            <a:r>
              <a:t>[Sources]</a:t>
            </a:r>
          </a:p>
          <a:p xmlns:a="http://schemas.openxmlformats.org/drawingml/2006/main">
            <a:r>
              <a:t>https://sentinel.gujarat.gov.in/resource</a:t>
            </a:r>
          </a:p>
          <a:p xmlns:a="http://schemas.openxmlformats.org/drawingml/2006/main">
            <a:r>
              <a:t>docs/security-architecture.md</a:t>
            </a:r>
          </a:p>
          <a:p xmlns:a="http://schemas.openxmlformats.org/drawingml/2006/main">
            <a:r>
              <a:t>docs/hld.md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Prove the feeds: sync the current dynamic catalogue, process supplied feeds through one persistent worker, and show mixed-codec recovery plus visible degraded coverage.</a:t>
            </a:r>
          </a:p>
          <a:p xmlns:a="http://schemas.openxmlformats.org/drawingml/2006/main">
            <a:r>
              <a:t>Enter the plate: find exact source-timed sightings and prove idempotent persistence.</a:t>
            </a:r>
          </a:p>
          <a:p xmlns:a="http://schemas.openxmlformats.org/drawingml/2006/main">
            <a:r>
              <a:t>Open the proof: inspect source evidence, alert reason, PTS, model build and exportable route report.</a:t>
            </a:r>
          </a:p>
          <a:p xmlns:a="http://schemas.openxmlformats.org/drawingml/2006/main">
            <a:r>
              <a:t>The current 70.28-second own-feed recording demonstrates that exact operator path on licensed media. The government-feed capture remains a separate open gate.</a:t>
            </a:r>
          </a:p>
          <a:p xmlns:a="http://schemas.openxmlformats.org/drawingml/2006/main">
            <a:r>
              <a:t/>
            </a:r>
          </a:p>
          <a:p xmlns:a="http://schemas.openxmlformats.org/drawingml/2006/main">
            <a:r>
              <a:t>[Sources]</a:t>
            </a:r>
          </a:p>
          <a:p xmlns:a="http://schemas.openxmlformats.org/drawingml/2006/main">
            <a:r>
              <a:t>https://sentinel.gujarat.gov.in/problems</a:t>
            </a:r>
          </a:p>
          <a:p xmlns:a="http://schemas.openxmlformats.org/drawingml/2006/main">
            <a:r>
              <a:t>https://sentinel.gujarat.gov.in/resource</a:t>
            </a:r>
          </a:p>
          <a:p xmlns:a="http://schemas.openxmlformats.org/drawingml/2006/main">
            <a:r>
              <a:t>output/video/sentinel-own-feed-demo-submission.mp4</a:t>
            </a:r>
          </a:p>
          <a:p xmlns:a="http://schemas.openxmlformats.org/drawingml/2006/main">
            <a:r>
              <a:t>docs/government-acceptance-run.md</a:t>
            </a:r>
          </a:p>
          <a:p xmlns:a="http://schemas.openxmlformats.org/drawingml/2006/main">
            <a:r>
              <a:t>docs/requirements-trace.md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Evaluate the operator outcome: accuracy, evidence, latency and recovery under the same feeds.</a:t>
            </a:r>
          </a:p>
          <a:p xmlns:a="http://schemas.openxmlformats.org/drawingml/2006/main">
            <a:r>
              <a:t/>
            </a:r>
          </a:p>
          <a:p xmlns:a="http://schemas.openxmlformats.org/drawingml/2006/main">
            <a:r>
              <a:t>[Sources]</a:t>
            </a:r>
          </a:p>
          <a:p xmlns:a="http://schemas.openxmlformats.org/drawingml/2006/main">
            <a:r>
              <a:t>https://sentinel.gujarat.gov.in/problems</a:t>
            </a:r>
          </a:p>
          <a:p xmlns:a="http://schemas.openxmlformats.org/drawingml/2006/main">
            <a:r>
              <a:t>docs/hld.md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officer’s task: Enter the designated registration. Get the correct, time-ordered route quickly. Open the source evidence behind every material point.</a:t>
            </a:r>
          </a:p>
          <a:p xmlns:a="http://schemas.openxmlformats.org/drawingml/2006/main">
            <a:r>
              <a:t>What can go wrong: A fast false match is worse than a visible gap. Arrival time can misorder events. A confident-looking route can hide weak plate evidence.</a:t>
            </a:r>
          </a:p>
          <a:p xmlns:a="http://schemas.openxmlformats.org/drawingml/2006/main">
            <a:r>
              <a:t/>
            </a:r>
          </a:p>
          <a:p xmlns:a="http://schemas.openxmlformats.org/drawingml/2006/main">
            <a:r>
              <a:t>[Sources]</a:t>
            </a:r>
          </a:p>
          <a:p xmlns:a="http://schemas.openxmlformats.org/drawingml/2006/main">
            <a:r>
              <a:t>https://sentinel.gujarat.gov.in/problems</a:t>
            </a:r>
          </a:p>
          <a:p xmlns:a="http://schemas.openxmlformats.org/drawingml/2006/main">
            <a:r>
              <a:t>https://sentinel.gujarat.gov.in/resource</a:t>
            </a:r>
          </a:p>
          <a:p xmlns:a="http://schemas.openxmlformats.org/drawingml/2006/main">
            <a:r>
              <a:t>https://sentinel.gujarat.gov.in/faqs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1: state truth: One camera registry with health, ownership, source-system provenance, verified GIS, audit history and visible data gaps.</a:t>
            </a:r>
          </a:p>
          <a:p xmlns:a="http://schemas.openxmlformats.org/drawingml/2006/main">
            <a:r>
              <a:t>Model 2: direct evidence: Consume departmental feeds without altering existing VMS or storage. Centralize sightings and selected evidence, not every pixel.</a:t>
            </a:r>
          </a:p>
          <a:p xmlns:a="http://schemas.openxmlformats.org/drawingml/2006/main">
            <a:r>
              <a:t/>
            </a:r>
          </a:p>
          <a:p xmlns:a="http://schemas.openxmlformats.org/drawingml/2006/main">
            <a:r>
              <a:t>[Sources]</a:t>
            </a:r>
          </a:p>
          <a:p xmlns:a="http://schemas.openxmlformats.org/drawingml/2006/main">
            <a:r>
              <a:t>https://sentinel.gujarat.gov.in/problems</a:t>
            </a:r>
          </a:p>
          <a:p xmlns:a="http://schemas.openxmlformats.org/drawingml/2006/main">
            <a:r>
              <a:t>docs/hld.md</a:t>
            </a:r>
          </a:p>
          <a:p xmlns:a="http://schemas.openxmlformats.org/drawingml/2006/main">
            <a:r>
              <a:t>docs/model-selection.md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Every stage has one job: discover dynamically, decode once, keep one exact scout bundle warm, and lazy-load one specialist verifier. Both OCR paths must independently pass the temporal gate and agree exactly before an automatic sighting. Failure or disagreement becomes review, never an alert. Route points retain source time and provenance.</a:t>
            </a:r>
          </a:p>
          <a:p xmlns:a="http://schemas.openxmlformats.org/drawingml/2006/main">
            <a:r>
              <a:t/>
            </a:r>
          </a:p>
          <a:p xmlns:a="http://schemas.openxmlformats.org/drawingml/2006/main">
            <a:r>
              <a:t>[Sources]</a:t>
            </a:r>
          </a:p>
          <a:p xmlns:a="http://schemas.openxmlformats.org/drawingml/2006/main">
            <a:r>
              <a:t>https://sentinel.gujarat.gov.in/resource</a:t>
            </a:r>
          </a:p>
          <a:p xmlns:a="http://schemas.openxmlformats.org/drawingml/2006/main">
            <a:r>
              <a:t>output/diagrams/sentinel-workflow.svg</a:t>
            </a:r>
          </a:p>
          <a:p xmlns:a="http://schemas.openxmlformats.org/drawingml/2006/main">
            <a:r>
              <a:t>docs/hld.md</a:t>
            </a:r>
          </a:p>
          <a:p xmlns:a="http://schemas.openxmlformats.org/drawingml/2006/main">
            <a:r>
              <a:t>docs/two-camera-acceptance.md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current 1920x1080 policy was measured on six licensed road clips containing seven reviewer-readable identities. Three of seven were recovered automatically; exact target search plus review made five of seven reachable. Conditional authoritative precision was 1.0, with zero unsafe identities and zero duplicate automatic identities. Across 35 negative target-camera pairs, no false exact target match was found. This is a small licensed holdout, not government-feed or population accuracy.</a:t>
            </a:r>
          </a:p>
          <a:p xmlns:a="http://schemas.openxmlformats.org/drawingml/2006/main">
            <a:r>
              <a:t/>
            </a:r>
          </a:p>
          <a:p xmlns:a="http://schemas.openxmlformats.org/drawingml/2006/main">
            <a:r>
              <a:t>[Sources]</a:t>
            </a:r>
          </a:p>
          <a:p xmlns:a="http://schemas.openxmlformats.org/drawingml/2006/main">
            <a:r>
              <a:t>output/benchmarks/licensed-full-frame-current-production-macbook-2026-08-31.json</a:t>
            </a:r>
          </a:p>
          <a:p xmlns:a="http://schemas.openxmlformats.org/drawingml/2006/main">
            <a:r>
              <a:t>output/benchmarks/licensed-target-review-current-production-macbook-2026-08-31.json</a:t>
            </a:r>
          </a:p>
          <a:p xmlns:a="http://schemas.openxmlformats.org/drawingml/2006/main">
            <a:r>
              <a:t>docs/anpr-benchmark.md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registry screenshot is from the working protected portal. The last successful fresh catalogue run loaded 30 provided cameras. The 166 review items are deliberate: department, source-system and verified GIS values were absent, so the system did not invent them.</a:t>
            </a:r>
          </a:p>
          <a:p xmlns:a="http://schemas.openxmlformats.org/drawingml/2006/main">
            <a:r>
              <a:t/>
            </a:r>
          </a:p>
          <a:p xmlns:a="http://schemas.openxmlformats.org/drawingml/2006/main">
            <a:r>
              <a:t>[Sources]</a:t>
            </a:r>
          </a:p>
          <a:p xmlns:a="http://schemas.openxmlformats.org/drawingml/2006/main">
            <a:r>
              <a:t>output/screenshots/registry-portal-coverage-final.png</a:t>
            </a:r>
          </a:p>
          <a:p xmlns:a="http://schemas.openxmlformats.org/drawingml/2006/main">
            <a:r>
              <a:t>docs/sandbox-observations.md</a:t>
            </a:r>
          </a:p>
          <a:p xmlns:a="http://schemas.openxmlformats.org/drawingml/2006/main">
            <a:r>
              <a:t>docs/requirements-trace.md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At 2026-08-30T17:19:07Z, the integrated platform ran against a fresh 30-camera provided catalogue. Fourteen distinct official cameras delivered decoded frames and 32 real model jobs completed with zero model failures, capacity drops or stale drops. RTSP remained unreachable and HLS was intermittent, producing visible degraded coverage. At 2026-08-31T02:27:00Z the current build started another fresh catalogue gate, but the catalogue was unavailable and the run stopped before media or inference. No cached catalogue or government-feed success claim was used.</a:t>
            </a:r>
          </a:p>
          <a:p xmlns:a="http://schemas.openxmlformats.org/drawingml/2006/main">
            <a:r>
              <a:t/>
            </a:r>
          </a:p>
          <a:p xmlns:a="http://schemas.openxmlformats.org/drawingml/2006/main">
            <a:r>
              <a:t>[Sources]</a:t>
            </a:r>
          </a:p>
          <a:p xmlns:a="http://schemas.openxmlformats.org/drawingml/2006/main">
            <a:r>
              <a:t>output/benchmarks/official-live-platform-macbook-2026-08-30.json</a:t>
            </a:r>
          </a:p>
          <a:p xmlns:a="http://schemas.openxmlformats.org/drawingml/2006/main">
            <a:r>
              <a:t>output/benchmarks/official-feed-soak-current.json</a:t>
            </a:r>
          </a:p>
          <a:p xmlns:a="http://schemas.openxmlformats.org/drawingml/2006/main">
            <a:r>
              <a:t>docs/sandbox-observations.md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retained integrated provided-camera run completed 32 model jobs. Warm sampled stage latency was vehicle detection 170.161/431.474 ms p50/p95, plate localization 22.811/49.352 ms, and scout OCR 4.078/9.706 ms. These are stage wall-latency distributions, not accuracy or statewide throughput claims. Preserving 1920x1080 input on the licensed holdout increased selected specialist crops from 38 to 142, so the specialist remains bounded and demand-loaded instead of running on every frame.</a:t>
            </a:r>
          </a:p>
          <a:p xmlns:a="http://schemas.openxmlformats.org/drawingml/2006/main">
            <a:r>
              <a:t/>
            </a:r>
          </a:p>
          <a:p xmlns:a="http://schemas.openxmlformats.org/drawingml/2006/main">
            <a:r>
              <a:t>[Sources]</a:t>
            </a:r>
          </a:p>
          <a:p xmlns:a="http://schemas.openxmlformats.org/drawingml/2006/main">
            <a:r>
              <a:t>output/benchmarks/official-live-platform-macbook-2026-08-30.json</a:t>
            </a:r>
          </a:p>
          <a:p xmlns:a="http://schemas.openxmlformats.org/drawingml/2006/main">
            <a:r>
              <a:t>output/benchmarks/licensed-full-frame-current-production-macbook-2026-08-31.json</a:t>
            </a:r>
          </a:p>
          <a:p xmlns:a="http://schemas.openxmlformats.org/drawingml/2006/main">
            <a:r>
              <a:t>docs/anpr-benchmark.md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Regional pixel plane: One active decode owner per camera. Bounded queues drop stale work. Existing departmental storage remains authoritative. Cells scale by camera assignment.</a:t>
            </a:r>
          </a:p>
          <a:p xmlns:a="http://schemas.openxmlformats.org/drawingml/2006/main">
            <a:r>
              <a:t>State evidence plane: At 80,000 cameras, 1–2 Mbit/s central copies mean 80–160 Gbit/s and 0.864–1.728 PB/day before replication. Searchable metadata stays central.</a:t>
            </a:r>
          </a:p>
          <a:p xmlns:a="http://schemas.openxmlformats.org/drawingml/2006/main">
            <a:r>
              <a:t/>
            </a:r>
          </a:p>
          <a:p xmlns:a="http://schemas.openxmlformats.org/drawingml/2006/main">
            <a:r>
              <a:t>[Sources]</a:t>
            </a:r>
          </a:p>
          <a:p xmlns:a="http://schemas.openxmlformats.org/drawingml/2006/main">
            <a:r>
              <a:t>https://sentinel.gujarat.gov.in/problems</a:t>
            </a:r>
          </a:p>
          <a:p xmlns:a="http://schemas.openxmlformats.org/drawingml/2006/main">
            <a:r>
              <a:t>docs/hld.md</a:t>
            </a:r>
          </a:p>
          <a:p xmlns:a="http://schemas.openxmlformats.org/drawingml/2006/main">
            <a:r>
              <a:t>docs/sizing.md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a1ab9301e2694f76"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c3875f721dcc4aff" /><Relationship Type="http://schemas.openxmlformats.org/officeDocument/2006/relationships/slideLayout" Target="/ppt/slideLayouts/slideLayout1.xml" Id="R8c12d5ee40644aae"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c12d5ee40644aae"/>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b70f8e34d9b94571" /><Relationship Type="http://schemas.openxmlformats.org/officeDocument/2006/relationships/notesSlide" Target="/ppt/notesSlides/notesSlide1.xml" Id="Re8650180f97f4a64"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80267a1ea1704bfa" /><Relationship Type="http://schemas.openxmlformats.org/officeDocument/2006/relationships/notesSlide" Target="/ppt/notesSlides/notesSlide10.xml" Id="R94ed0570352146ff"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fef0adf1050b4cda" /><Relationship Type="http://schemas.openxmlformats.org/officeDocument/2006/relationships/notesSlide" Target="/ppt/notesSlides/notesSlide11.xml" Id="R5d538d6528a94dff"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58f328ca4b1f480e" /><Relationship Type="http://schemas.openxmlformats.org/officeDocument/2006/relationships/notesSlide" Target="/ppt/notesSlides/notesSlide12.xml" Id="R7912065d8fe34d88"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6e64660ae6ab4955" /><Relationship Type="http://schemas.openxmlformats.org/officeDocument/2006/relationships/notesSlide" Target="/ppt/notesSlides/notesSlide2.xml" Id="R8550c6ddb71a43cd"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24323d0eecf04439" /><Relationship Type="http://schemas.openxmlformats.org/officeDocument/2006/relationships/notesSlide" Target="/ppt/notesSlides/notesSlide3.xml" Id="R4717601e53a74b0b"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ae60db0b7f644cad" /><Relationship Type="http://schemas.openxmlformats.org/officeDocument/2006/relationships/image" Target="/ppt/media/image.png" Id="R61a109fdbe014386" /><Relationship Type="http://schemas.openxmlformats.org/officeDocument/2006/relationships/notesSlide" Target="/ppt/notesSlides/notesSlide4.xml" Id="R63ffe329fe124f65"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00c21e4f9c1f41b2" /><Relationship Type="http://schemas.openxmlformats.org/officeDocument/2006/relationships/notesSlide" Target="/ppt/notesSlides/notesSlide5.xml" Id="Rf00979506ff74925"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ae057592b35b4e0c" /><Relationship Type="http://schemas.openxmlformats.org/officeDocument/2006/relationships/image" Target="/ppt/media/image2.png" Id="Ra35b44ed16c54a46" /><Relationship Type="http://schemas.openxmlformats.org/officeDocument/2006/relationships/notesSlide" Target="/ppt/notesSlides/notesSlide6.xml" Id="Rc70bd073d4734ed8"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416b701faf96423a" /><Relationship Type="http://schemas.openxmlformats.org/officeDocument/2006/relationships/notesSlide" Target="/ppt/notesSlides/notesSlide7.xml" Id="R829f048a04774966"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a89ca14a79c343a3" /><Relationship Type="http://schemas.openxmlformats.org/officeDocument/2006/relationships/notesSlide" Target="/ppt/notesSlides/notesSlide8.xml" Id="R456b8a1332e04fa4"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1b1d8ecc3daf485e" /><Relationship Type="http://schemas.openxmlformats.org/officeDocument/2006/relationships/notesSlide" Target="/ppt/notesSlides/notesSlide9.xml" Id="R708867ea66ce4055" /></Relationships>
</file>

<file path=ppt/slides/slide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F20F05AB-F30B-4DE8-8DD8-3D0673925FD3}"/>
              </a:ext>
            </a:extLst>
          </p:cNvPr>
          <p:cNvSpPr>
            <a:spLocks xmlns:a="http://schemas.openxmlformats.org/drawingml/2006/main" noGrp="1"/>
          </p:cNvSpPr>
          <p:nvPr/>
        </p:nvSpPr>
        <p:spPr>
          <a:xfrm xmlns:a="http://schemas.openxmlformats.org/drawingml/2006/main">
            <a:off x="393668" y="392240"/>
            <a:ext cx="857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SENTINEL / MODEL 1 + MODEL 2</a:t>
            </a:r>
          </a:p>
        </p:txBody>
      </p:sp>
      <p:sp>
        <p:nvSpPr>
          <p:cNvPr id="2" name="">
            <a:extLst xmlns:a="http://schemas.openxmlformats.org/drawingml/2006/main">
              <a:ext uri="{FF2B5EF4-FFF2-40B4-BE49-F238E27FC236}">
                <a16:creationId xmlns:a16="http://schemas.microsoft.com/office/drawing/2014/main" id="{63660D6B-375E-4643-913C-E6A4009B1834}"/>
              </a:ext>
            </a:extLst>
          </p:cNvPr>
          <p:cNvSpPr>
            <a:spLocks xmlns:a="http://schemas.openxmlformats.org/drawingml/2006/main" noGrp="1"/>
          </p:cNvSpPr>
          <p:nvPr/>
        </p:nvSpPr>
        <p:spPr>
          <a:xfrm xmlns:a="http://schemas.openxmlformats.org/drawingml/2006/main">
            <a:off x="393668" y="1695450"/>
            <a:ext cx="10287000" cy="2714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6000" b="1">
                <a:solidFill>
                  <a:srgbClr val="0B0F0D"/>
                </a:solidFill>
                <a:latin typeface="Helvetica Neue"/>
                <a:ea typeface="Helvetica Neue"/>
                <a:cs typeface="Helvetica Neue"/>
              </a:defRPr>
            </a:pPr>
            <a:r>
              <a:rPr sz="6000" b="1">
                <a:solidFill>
                  <a:srgbClr val="0B0F0D"/>
                </a:solidFill>
                <a:latin typeface="Helvetica Neue"/>
                <a:ea typeface="Helvetica Neue"/>
                <a:cs typeface="Helvetica Neue"/>
              </a:rPr>
              <a:t>Trace the vehicle.</a:t>
            </a:r>
          </a:p>
          <a:p xmlns:a="http://schemas.openxmlformats.org/drawingml/2006/main">
            <a:pPr algn="l">
              <a:buNone/>
              <a:defRPr sz="6000" b="1">
                <a:solidFill>
                  <a:srgbClr val="0B0F0D"/>
                </a:solidFill>
                <a:latin typeface="Helvetica Neue"/>
                <a:ea typeface="Helvetica Neue"/>
                <a:cs typeface="Helvetica Neue"/>
              </a:defRPr>
            </a:pPr>
            <a:r>
              <a:rPr sz="6000" b="1">
                <a:solidFill>
                  <a:srgbClr val="0B0F0D"/>
                </a:solidFill>
                <a:latin typeface="Helvetica Neue"/>
                <a:ea typeface="Helvetica Neue"/>
                <a:cs typeface="Helvetica Neue"/>
              </a:rPr>
              <a:t>Show the proof.</a:t>
            </a:r>
          </a:p>
        </p:txBody>
      </p:sp>
      <p:sp>
        <p:nvSpPr>
          <p:cNvPr id="3" name="">
            <a:extLst xmlns:a="http://schemas.openxmlformats.org/drawingml/2006/main">
              <a:ext uri="{FF2B5EF4-FFF2-40B4-BE49-F238E27FC236}">
                <a16:creationId xmlns:a16="http://schemas.microsoft.com/office/drawing/2014/main" id="{E50C81A9-E940-447A-A65C-429DF5BD110E}"/>
              </a:ext>
            </a:extLst>
          </p:cNvPr>
          <p:cNvSpPr>
            <a:spLocks xmlns:a="http://schemas.openxmlformats.org/drawingml/2006/main" noGrp="1"/>
          </p:cNvSpPr>
          <p:nvPr/>
        </p:nvSpPr>
        <p:spPr>
          <a:xfrm xmlns:a="http://schemas.openxmlformats.org/drawingml/2006/main">
            <a:off x="393668" y="4810125"/>
            <a:ext cx="7239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00" b="0">
                <a:solidFill>
                  <a:srgbClr val="5D665F"/>
                </a:solidFill>
                <a:latin typeface="Helvetica Neue"/>
                <a:ea typeface="Helvetica Neue"/>
                <a:cs typeface="Helvetica Neue"/>
              </a:defRPr>
            </a:pPr>
            <a:r>
              <a:rPr sz="1800" b="0">
                <a:solidFill>
                  <a:srgbClr val="5D665F"/>
                </a:solidFill>
                <a:latin typeface="Helvetica Neue"/>
                <a:ea typeface="Helvetica Neue"/>
                <a:cs typeface="Helvetica Neue"/>
              </a:rPr>
              <a:t>An evidence-first vehicle journey system for Gujarat Police.</a:t>
            </a:r>
          </a:p>
        </p:txBody>
      </p:sp>
      <p:sp>
        <p:nvSpPr>
          <p:cNvPr id="4" name="">
            <a:extLst xmlns:a="http://schemas.openxmlformats.org/drawingml/2006/main">
              <a:ext uri="{FF2B5EF4-FFF2-40B4-BE49-F238E27FC236}">
                <a16:creationId xmlns:a16="http://schemas.microsoft.com/office/drawing/2014/main" id="{E89B8369-A619-4721-A176-9A686266D02D}"/>
              </a:ext>
            </a:extLst>
          </p:cNvPr>
          <p:cNvSpPr>
            <a:spLocks xmlns:a="http://schemas.openxmlformats.org/drawingml/2006/main" noGrp="1"/>
          </p:cNvSpPr>
          <p:nvPr/>
        </p:nvSpPr>
        <p:spPr>
          <a:xfrm xmlns:a="http://schemas.openxmlformats.org/drawingml/2006/main">
            <a:off x="393668" y="6096000"/>
            <a:ext cx="1524000" cy="7620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E29572A-ABFB-4DD4-AEDB-AE2E0A07F8A9}"/>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01</a:t>
            </a:r>
          </a:p>
        </p:txBody>
      </p:sp>
    </p:spTree>
    <p:extLst>
      <p:ext uri="{BB962C8B-B14F-4D97-AF65-F5344CB8AC3E}">
        <p14:creationId xmlns:p14="http://schemas.microsoft.com/office/powerpoint/2010/main" val="1956626445"/>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444D3C3B-0054-4F29-B331-62C9924FB372}"/>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Interoperability and security share the same boundary</a:t>
            </a:r>
          </a:p>
        </p:txBody>
      </p:sp>
      <p:sp>
        <p:nvSpPr>
          <p:cNvPr id="2" name="">
            <a:extLst xmlns:a="http://schemas.openxmlformats.org/drawingml/2006/main">
              <a:ext uri="{FF2B5EF4-FFF2-40B4-BE49-F238E27FC236}">
                <a16:creationId xmlns:a16="http://schemas.microsoft.com/office/drawing/2014/main" id="{68E171D4-5327-475A-8BD8-F00105D229BD}"/>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05A417E2-214F-4799-B4EF-20B9579B879F}"/>
              </a:ext>
            </a:extLst>
          </p:cNvPr>
          <p:cNvSpPr>
            <a:spLocks xmlns:a="http://schemas.openxmlformats.org/drawingml/2006/main" noGrp="1"/>
          </p:cNvSpPr>
          <p:nvPr/>
        </p:nvSpPr>
        <p:spPr>
          <a:xfrm xmlns:a="http://schemas.openxmlformats.org/drawingml/2006/main">
            <a:off x="6096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Replaceable adapters</a:t>
            </a:r>
          </a:p>
        </p:txBody>
      </p:sp>
      <p:sp>
        <p:nvSpPr>
          <p:cNvPr id="4" name="">
            <a:extLst xmlns:a="http://schemas.openxmlformats.org/drawingml/2006/main">
              <a:ext uri="{FF2B5EF4-FFF2-40B4-BE49-F238E27FC236}">
                <a16:creationId xmlns:a16="http://schemas.microsoft.com/office/drawing/2014/main" id="{4A3D7FE0-8FE3-4EDF-A17F-23EA42D31E4D}"/>
              </a:ext>
            </a:extLst>
          </p:cNvPr>
          <p:cNvSpPr>
            <a:spLocks xmlns:a="http://schemas.openxmlformats.org/drawingml/2006/main" noGrp="1"/>
          </p:cNvSpPr>
          <p:nvPr/>
        </p:nvSpPr>
        <p:spPr>
          <a:xfrm xmlns:a="http://schemas.openxmlformats.org/drawingml/2006/main">
            <a:off x="6096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The catalogue is the contract. RTSP/TCP serves inference; WHEP serves low-latency preview; HLS is a restricted-network fallback. Unknown organizer fields are preserved.</a:t>
            </a:r>
          </a:p>
        </p:txBody>
      </p:sp>
      <p:sp>
        <p:nvSpPr>
          <p:cNvPr id="5" name="">
            <a:extLst xmlns:a="http://schemas.openxmlformats.org/drawingml/2006/main">
              <a:ext uri="{FF2B5EF4-FFF2-40B4-BE49-F238E27FC236}">
                <a16:creationId xmlns:a16="http://schemas.microsoft.com/office/drawing/2014/main" id="{3158F911-B7D1-415D-9A18-97F61A92615F}"/>
              </a:ext>
            </a:extLst>
          </p:cNvPr>
          <p:cNvSpPr>
            <a:spLocks xmlns:a="http://schemas.openxmlformats.org/drawingml/2006/main" noGrp="1"/>
          </p:cNvSpPr>
          <p:nvPr/>
        </p:nvSpPr>
        <p:spPr>
          <a:xfrm xmlns:a="http://schemas.openxmlformats.org/drawingml/2006/main">
            <a:off x="64770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Least privilege</a:t>
            </a:r>
          </a:p>
        </p:txBody>
      </p:sp>
      <p:sp>
        <p:nvSpPr>
          <p:cNvPr id="6" name="">
            <a:extLst xmlns:a="http://schemas.openxmlformats.org/drawingml/2006/main">
              <a:ext uri="{FF2B5EF4-FFF2-40B4-BE49-F238E27FC236}">
                <a16:creationId xmlns:a16="http://schemas.microsoft.com/office/drawing/2014/main" id="{394916F5-431B-4EC6-A70E-8068175FC22F}"/>
              </a:ext>
            </a:extLst>
          </p:cNvPr>
          <p:cNvSpPr>
            <a:spLocks xmlns:a="http://schemas.openxmlformats.org/drawingml/2006/main" noGrp="1"/>
          </p:cNvSpPr>
          <p:nvPr/>
        </p:nvSpPr>
        <p:spPr>
          <a:xfrm xmlns:a="http://schemas.openxmlformats.org/drawingml/2006/main">
            <a:off x="64770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Consume only. Keep credentials memory-only. Scope search, evidence, watchlists, export and audit. Every correction is an event; raw evidence remains traceable.</a:t>
            </a:r>
          </a:p>
        </p:txBody>
      </p:sp>
      <p:sp>
        <p:nvSpPr>
          <p:cNvPr id="7" name="">
            <a:extLst xmlns:a="http://schemas.openxmlformats.org/drawingml/2006/main">
              <a:ext uri="{FF2B5EF4-FFF2-40B4-BE49-F238E27FC236}">
                <a16:creationId xmlns:a16="http://schemas.microsoft.com/office/drawing/2014/main" id="{D480B7F0-82AB-4745-B0BE-93670AD4C93D}"/>
              </a:ext>
            </a:extLst>
          </p:cNvPr>
          <p:cNvSpPr>
            <a:spLocks xmlns:a="http://schemas.openxmlformats.org/drawingml/2006/main" noGrp="1"/>
          </p:cNvSpPr>
          <p:nvPr/>
        </p:nvSpPr>
        <p:spPr>
          <a:xfrm xmlns:a="http://schemas.openxmlformats.org/drawingml/2006/main">
            <a:off x="5934075" y="1952625"/>
            <a:ext cx="0" cy="360045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8" name="">
            <a:extLst xmlns:a="http://schemas.openxmlformats.org/drawingml/2006/main">
              <a:ext uri="{FF2B5EF4-FFF2-40B4-BE49-F238E27FC236}">
                <a16:creationId xmlns:a16="http://schemas.microsoft.com/office/drawing/2014/main" id="{6E34B397-D012-4161-9956-42B6C79D8214}"/>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10</a:t>
            </a:r>
          </a:p>
        </p:txBody>
      </p:sp>
    </p:spTree>
    <p:extLst>
      <p:ext uri="{BB962C8B-B14F-4D97-AF65-F5344CB8AC3E}">
        <p14:creationId xmlns:p14="http://schemas.microsoft.com/office/powerpoint/2010/main" val="1477287580"/>
      </p:ext>
    </p:extLst>
  </p:cSld>
</p:sld>
</file>

<file path=ppt/slides/slide1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5A217B39-994B-4399-85B7-40FE191A80A7}"/>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The live demo ends in one inspectable route</a:t>
            </a:r>
          </a:p>
        </p:txBody>
      </p:sp>
      <p:sp>
        <p:nvSpPr>
          <p:cNvPr id="2" name="">
            <a:extLst xmlns:a="http://schemas.openxmlformats.org/drawingml/2006/main">
              <a:ext uri="{FF2B5EF4-FFF2-40B4-BE49-F238E27FC236}">
                <a16:creationId xmlns:a16="http://schemas.microsoft.com/office/drawing/2014/main" id="{F4C7B314-D9CA-410A-A3C1-062CA27F74C6}"/>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9EC41AC3-8C78-4A27-BE6D-3CB3ABCB4D57}"/>
              </a:ext>
            </a:extLst>
          </p:cNvPr>
          <p:cNvSpPr>
            <a:spLocks xmlns:a="http://schemas.openxmlformats.org/drawingml/2006/main" noGrp="1"/>
          </p:cNvSpPr>
          <p:nvPr/>
        </p:nvSpPr>
        <p:spPr>
          <a:xfrm xmlns:a="http://schemas.openxmlformats.org/drawingml/2006/main">
            <a:off x="390525" y="3362325"/>
            <a:ext cx="11410950" cy="0"/>
          </a:xfrm>
          <a:prstGeom xmlns:a="http://schemas.openxmlformats.org/drawingml/2006/main" prst="line">
            <a:avLst/>
          </a:prstGeom>
          <a:noFill xmlns:a="http://schemas.openxmlformats.org/drawingml/2006/main"/>
          <a:ln xmlns:a="http://schemas.openxmlformats.org/drawingml/2006/main" w="9525">
            <a:solidFill>
              <a:srgbClr val="0B0F0D"/>
            </a:solidFill>
            <a:prstDash val="solid"/>
          </a:ln>
        </p:spPr>
      </p:sp>
      <p:sp>
        <p:nvSpPr>
          <p:cNvPr id="4" name="">
            <a:extLst xmlns:a="http://schemas.openxmlformats.org/drawingml/2006/main">
              <a:ext uri="{FF2B5EF4-FFF2-40B4-BE49-F238E27FC236}">
                <a16:creationId xmlns:a16="http://schemas.microsoft.com/office/drawing/2014/main" id="{AE0449AC-A852-468B-A99D-03ED94A83892}"/>
              </a:ext>
            </a:extLst>
          </p:cNvPr>
          <p:cNvSpPr>
            <a:spLocks xmlns:a="http://schemas.openxmlformats.org/drawingml/2006/main" noGrp="1"/>
          </p:cNvSpPr>
          <p:nvPr/>
        </p:nvSpPr>
        <p:spPr>
          <a:xfrm xmlns:a="http://schemas.openxmlformats.org/drawingml/2006/main">
            <a:off x="390525" y="3305175"/>
            <a:ext cx="114300" cy="114300"/>
          </a:xfrm>
          <a:prstGeom xmlns:a="http://schemas.openxmlformats.org/drawingml/2006/main" prst="ellipse">
            <a:avLst/>
          </a:prstGeom>
          <a:solidFill xmlns:a="http://schemas.openxmlformats.org/drawingml/2006/main">
            <a:srgbClr val="0B0F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C7DF27D1-4F81-44A0-B91A-04F1A5E03026}"/>
              </a:ext>
            </a:extLst>
          </p:cNvPr>
          <p:cNvSpPr>
            <a:spLocks xmlns:a="http://schemas.openxmlformats.org/drawingml/2006/main" noGrp="1"/>
          </p:cNvSpPr>
          <p:nvPr/>
        </p:nvSpPr>
        <p:spPr>
          <a:xfrm xmlns:a="http://schemas.openxmlformats.org/drawingml/2006/main">
            <a:off x="390525" y="2809875"/>
            <a:ext cx="2381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01 / ONBOARD</a:t>
            </a:r>
          </a:p>
        </p:txBody>
      </p:sp>
      <p:sp>
        <p:nvSpPr>
          <p:cNvPr id="6" name="">
            <a:extLst xmlns:a="http://schemas.openxmlformats.org/drawingml/2006/main">
              <a:ext uri="{FF2B5EF4-FFF2-40B4-BE49-F238E27FC236}">
                <a16:creationId xmlns:a16="http://schemas.microsoft.com/office/drawing/2014/main" id="{78CC7580-294D-4AF4-BEA8-0E7EA1211939}"/>
              </a:ext>
            </a:extLst>
          </p:cNvPr>
          <p:cNvSpPr>
            <a:spLocks xmlns:a="http://schemas.openxmlformats.org/drawingml/2006/main" noGrp="1"/>
          </p:cNvSpPr>
          <p:nvPr/>
        </p:nvSpPr>
        <p:spPr>
          <a:xfrm xmlns:a="http://schemas.openxmlformats.org/drawingml/2006/main">
            <a:off x="390525" y="3810000"/>
            <a:ext cx="3143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Prove the feeds</a:t>
            </a:r>
          </a:p>
        </p:txBody>
      </p:sp>
      <p:sp>
        <p:nvSpPr>
          <p:cNvPr id="7" name="">
            <a:extLst xmlns:a="http://schemas.openxmlformats.org/drawingml/2006/main">
              <a:ext uri="{FF2B5EF4-FFF2-40B4-BE49-F238E27FC236}">
                <a16:creationId xmlns:a16="http://schemas.microsoft.com/office/drawing/2014/main" id="{1BFDAE65-C01F-46D0-8868-2B6910E2FF0A}"/>
              </a:ext>
            </a:extLst>
          </p:cNvPr>
          <p:cNvSpPr>
            <a:spLocks xmlns:a="http://schemas.openxmlformats.org/drawingml/2006/main" noGrp="1"/>
          </p:cNvSpPr>
          <p:nvPr/>
        </p:nvSpPr>
        <p:spPr>
          <a:xfrm xmlns:a="http://schemas.openxmlformats.org/drawingml/2006/main">
            <a:off x="390525" y="4438650"/>
            <a:ext cx="3143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5D665F"/>
                </a:solidFill>
                <a:latin typeface="Helvetica Neue"/>
                <a:ea typeface="Helvetica Neue"/>
                <a:cs typeface="Helvetica Neue"/>
              </a:defRPr>
            </a:pPr>
            <a:r>
              <a:rPr sz="1350" b="0">
                <a:solidFill>
                  <a:srgbClr val="5D665F"/>
                </a:solidFill>
                <a:latin typeface="Helvetica Neue"/>
                <a:ea typeface="Helvetica Neue"/>
                <a:cs typeface="Helvetica Neue"/>
              </a:rPr>
              <a:t>Sync fresh catalogue feeds through one persistent worker. Show mixed-codec recovery and visible gaps.</a:t>
            </a:r>
          </a:p>
        </p:txBody>
      </p:sp>
      <p:sp>
        <p:nvSpPr>
          <p:cNvPr id="8" name="">
            <a:extLst xmlns:a="http://schemas.openxmlformats.org/drawingml/2006/main">
              <a:ext uri="{FF2B5EF4-FFF2-40B4-BE49-F238E27FC236}">
                <a16:creationId xmlns:a16="http://schemas.microsoft.com/office/drawing/2014/main" id="{B2A5E41B-F25A-40BF-95C7-183A587BFD8C}"/>
              </a:ext>
            </a:extLst>
          </p:cNvPr>
          <p:cNvSpPr>
            <a:spLocks xmlns:a="http://schemas.openxmlformats.org/drawingml/2006/main" noGrp="1"/>
          </p:cNvSpPr>
          <p:nvPr/>
        </p:nvSpPr>
        <p:spPr>
          <a:xfrm xmlns:a="http://schemas.openxmlformats.org/drawingml/2006/main">
            <a:off x="4295775" y="3305175"/>
            <a:ext cx="114300" cy="114300"/>
          </a:xfrm>
          <a:prstGeom xmlns:a="http://schemas.openxmlformats.org/drawingml/2006/main" prst="ellipse">
            <a:avLst/>
          </a:prstGeom>
          <a:solidFill xmlns:a="http://schemas.openxmlformats.org/drawingml/2006/main">
            <a:srgbClr val="A8F04A"/>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3D04A711-2EE5-48FE-90A4-E16F7BBC630E}"/>
              </a:ext>
            </a:extLst>
          </p:cNvPr>
          <p:cNvSpPr>
            <a:spLocks xmlns:a="http://schemas.openxmlformats.org/drawingml/2006/main" noGrp="1"/>
          </p:cNvSpPr>
          <p:nvPr/>
        </p:nvSpPr>
        <p:spPr>
          <a:xfrm xmlns:a="http://schemas.openxmlformats.org/drawingml/2006/main">
            <a:off x="4295775" y="2809875"/>
            <a:ext cx="2381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02 / TRACE</a:t>
            </a:r>
          </a:p>
        </p:txBody>
      </p:sp>
      <p:sp>
        <p:nvSpPr>
          <p:cNvPr id="10" name="">
            <a:extLst xmlns:a="http://schemas.openxmlformats.org/drawingml/2006/main">
              <a:ext uri="{FF2B5EF4-FFF2-40B4-BE49-F238E27FC236}">
                <a16:creationId xmlns:a16="http://schemas.microsoft.com/office/drawing/2014/main" id="{BA781AC4-FB2C-4C0A-B689-EDF3D3E7ABE4}"/>
              </a:ext>
            </a:extLst>
          </p:cNvPr>
          <p:cNvSpPr>
            <a:spLocks xmlns:a="http://schemas.openxmlformats.org/drawingml/2006/main" noGrp="1"/>
          </p:cNvSpPr>
          <p:nvPr/>
        </p:nvSpPr>
        <p:spPr>
          <a:xfrm xmlns:a="http://schemas.openxmlformats.org/drawingml/2006/main">
            <a:off x="4295775" y="3810000"/>
            <a:ext cx="3143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Enter the plate</a:t>
            </a:r>
          </a:p>
        </p:txBody>
      </p:sp>
      <p:sp>
        <p:nvSpPr>
          <p:cNvPr id="11" name="">
            <a:extLst xmlns:a="http://schemas.openxmlformats.org/drawingml/2006/main">
              <a:ext uri="{FF2B5EF4-FFF2-40B4-BE49-F238E27FC236}">
                <a16:creationId xmlns:a16="http://schemas.microsoft.com/office/drawing/2014/main" id="{B4596D9A-E86A-4CAF-B099-FB07B471ABA7}"/>
              </a:ext>
            </a:extLst>
          </p:cNvPr>
          <p:cNvSpPr>
            <a:spLocks xmlns:a="http://schemas.openxmlformats.org/drawingml/2006/main" noGrp="1"/>
          </p:cNvSpPr>
          <p:nvPr/>
        </p:nvSpPr>
        <p:spPr>
          <a:xfrm xmlns:a="http://schemas.openxmlformats.org/drawingml/2006/main">
            <a:off x="4295775" y="4438650"/>
            <a:ext cx="3143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5D665F"/>
                </a:solidFill>
                <a:latin typeface="Helvetica Neue"/>
                <a:ea typeface="Helvetica Neue"/>
                <a:cs typeface="Helvetica Neue"/>
              </a:defRPr>
            </a:pPr>
            <a:r>
              <a:rPr sz="1350" b="0">
                <a:solidFill>
                  <a:srgbClr val="5D665F"/>
                </a:solidFill>
                <a:latin typeface="Helvetica Neue"/>
                <a:ea typeface="Helvetica Neue"/>
                <a:cs typeface="Helvetica Neue"/>
              </a:rPr>
              <a:t>Find exact, source-timed sightings. Replay every retained point; prove idempotence and persistence.</a:t>
            </a:r>
          </a:p>
        </p:txBody>
      </p:sp>
      <p:sp>
        <p:nvSpPr>
          <p:cNvPr id="12" name="">
            <a:extLst xmlns:a="http://schemas.openxmlformats.org/drawingml/2006/main">
              <a:ext uri="{FF2B5EF4-FFF2-40B4-BE49-F238E27FC236}">
                <a16:creationId xmlns:a16="http://schemas.microsoft.com/office/drawing/2014/main" id="{95523251-00C5-4698-A934-667E7A159344}"/>
              </a:ext>
            </a:extLst>
          </p:cNvPr>
          <p:cNvSpPr>
            <a:spLocks xmlns:a="http://schemas.openxmlformats.org/drawingml/2006/main" noGrp="1"/>
          </p:cNvSpPr>
          <p:nvPr/>
        </p:nvSpPr>
        <p:spPr>
          <a:xfrm xmlns:a="http://schemas.openxmlformats.org/drawingml/2006/main">
            <a:off x="8220075" y="3305175"/>
            <a:ext cx="114300" cy="114300"/>
          </a:xfrm>
          <a:prstGeom xmlns:a="http://schemas.openxmlformats.org/drawingml/2006/main" prst="ellipse">
            <a:avLst/>
          </a:prstGeom>
          <a:solidFill xmlns:a="http://schemas.openxmlformats.org/drawingml/2006/main">
            <a:srgbClr val="0B0F0D"/>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82800DC4-9F0B-4BA8-A0A4-5B1A37B96035}"/>
              </a:ext>
            </a:extLst>
          </p:cNvPr>
          <p:cNvSpPr>
            <a:spLocks xmlns:a="http://schemas.openxmlformats.org/drawingml/2006/main" noGrp="1"/>
          </p:cNvSpPr>
          <p:nvPr/>
        </p:nvSpPr>
        <p:spPr>
          <a:xfrm xmlns:a="http://schemas.openxmlformats.org/drawingml/2006/main">
            <a:off x="8220075" y="2809875"/>
            <a:ext cx="2381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03 / VERIFY</a:t>
            </a:r>
          </a:p>
        </p:txBody>
      </p:sp>
      <p:sp>
        <p:nvSpPr>
          <p:cNvPr id="14" name="">
            <a:extLst xmlns:a="http://schemas.openxmlformats.org/drawingml/2006/main">
              <a:ext uri="{FF2B5EF4-FFF2-40B4-BE49-F238E27FC236}">
                <a16:creationId xmlns:a16="http://schemas.microsoft.com/office/drawing/2014/main" id="{E1F1462A-8412-4FA0-8F2C-4CCAAB976347}"/>
              </a:ext>
            </a:extLst>
          </p:cNvPr>
          <p:cNvSpPr>
            <a:spLocks xmlns:a="http://schemas.openxmlformats.org/drawingml/2006/main" noGrp="1"/>
          </p:cNvSpPr>
          <p:nvPr/>
        </p:nvSpPr>
        <p:spPr>
          <a:xfrm xmlns:a="http://schemas.openxmlformats.org/drawingml/2006/main">
            <a:off x="8220075" y="3810000"/>
            <a:ext cx="3143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Open the proof</a:t>
            </a:r>
          </a:p>
        </p:txBody>
      </p:sp>
      <p:sp>
        <p:nvSpPr>
          <p:cNvPr id="15" name="">
            <a:extLst xmlns:a="http://schemas.openxmlformats.org/drawingml/2006/main">
              <a:ext uri="{FF2B5EF4-FFF2-40B4-BE49-F238E27FC236}">
                <a16:creationId xmlns:a16="http://schemas.microsoft.com/office/drawing/2014/main" id="{BA6B5958-AEAE-45C6-B1FC-755DC04B861E}"/>
              </a:ext>
            </a:extLst>
          </p:cNvPr>
          <p:cNvSpPr>
            <a:spLocks xmlns:a="http://schemas.openxmlformats.org/drawingml/2006/main" noGrp="1"/>
          </p:cNvSpPr>
          <p:nvPr/>
        </p:nvSpPr>
        <p:spPr>
          <a:xfrm xmlns:a="http://schemas.openxmlformats.org/drawingml/2006/main">
            <a:off x="8220075" y="4438650"/>
            <a:ext cx="3143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5D665F"/>
                </a:solidFill>
                <a:latin typeface="Helvetica Neue"/>
                <a:ea typeface="Helvetica Neue"/>
                <a:cs typeface="Helvetica Neue"/>
              </a:defRPr>
            </a:pPr>
            <a:r>
              <a:rPr sz="1350" b="0">
                <a:solidFill>
                  <a:srgbClr val="5D665F"/>
                </a:solidFill>
                <a:latin typeface="Helvetica Neue"/>
                <a:ea typeface="Helvetica Neue"/>
                <a:cs typeface="Helvetica Neue"/>
              </a:rPr>
              <a:t>Inspect source evidence, alert reason, PTS, model build and exportable route report.</a:t>
            </a:r>
          </a:p>
        </p:txBody>
      </p:sp>
      <p:sp>
        <p:nvSpPr>
          <p:cNvPr id="16" name="">
            <a:extLst xmlns:a="http://schemas.openxmlformats.org/drawingml/2006/main">
              <a:ext uri="{FF2B5EF4-FFF2-40B4-BE49-F238E27FC236}">
                <a16:creationId xmlns:a16="http://schemas.microsoft.com/office/drawing/2014/main" id="{78162508-239E-4B14-A638-F247268F8F51}"/>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11</a:t>
            </a:r>
          </a:p>
        </p:txBody>
      </p:sp>
    </p:spTree>
    <p:extLst>
      <p:ext uri="{BB962C8B-B14F-4D97-AF65-F5344CB8AC3E}">
        <p14:creationId xmlns:p14="http://schemas.microsoft.com/office/powerpoint/2010/main" val="1955346183"/>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9551D82F-2228-496E-B5F0-18BFF34EA1CC}"/>
              </a:ext>
            </a:extLst>
          </p:cNvPr>
          <p:cNvSpPr>
            <a:spLocks xmlns:a="http://schemas.openxmlformats.org/drawingml/2006/main" noGrp="1"/>
          </p:cNvSpPr>
          <p:nvPr/>
        </p:nvSpPr>
        <p:spPr>
          <a:xfrm xmlns:a="http://schemas.openxmlformats.org/drawingml/2006/main">
            <a:off x="393668" y="392240"/>
            <a:ext cx="857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THE DECISION</a:t>
            </a:r>
          </a:p>
        </p:txBody>
      </p:sp>
      <p:sp>
        <p:nvSpPr>
          <p:cNvPr id="2" name="">
            <a:extLst xmlns:a="http://schemas.openxmlformats.org/drawingml/2006/main">
              <a:ext uri="{FF2B5EF4-FFF2-40B4-BE49-F238E27FC236}">
                <a16:creationId xmlns:a16="http://schemas.microsoft.com/office/drawing/2014/main" id="{5CAC74B3-AEC3-4CE5-BF98-D47E5380D11F}"/>
              </a:ext>
            </a:extLst>
          </p:cNvPr>
          <p:cNvSpPr>
            <a:spLocks xmlns:a="http://schemas.openxmlformats.org/drawingml/2006/main" noGrp="1"/>
          </p:cNvSpPr>
          <p:nvPr/>
        </p:nvSpPr>
        <p:spPr>
          <a:xfrm xmlns:a="http://schemas.openxmlformats.org/drawingml/2006/main">
            <a:off x="393668" y="1695450"/>
            <a:ext cx="10287000" cy="2714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6000" b="1">
                <a:solidFill>
                  <a:srgbClr val="0B0F0D"/>
                </a:solidFill>
                <a:latin typeface="Helvetica Neue"/>
                <a:ea typeface="Helvetica Neue"/>
                <a:cs typeface="Helvetica Neue"/>
              </a:defRPr>
            </a:pPr>
            <a:r>
              <a:rPr sz="6000" b="1">
                <a:solidFill>
                  <a:srgbClr val="0B0F0D"/>
                </a:solidFill>
                <a:latin typeface="Helvetica Neue"/>
                <a:ea typeface="Helvetica Neue"/>
                <a:cs typeface="Helvetica Neue"/>
              </a:rPr>
              <a:t>One route.</a:t>
            </a:r>
          </a:p>
          <a:p xmlns:a="http://schemas.openxmlformats.org/drawingml/2006/main">
            <a:pPr algn="l">
              <a:buNone/>
              <a:defRPr sz="6000" b="1">
                <a:solidFill>
                  <a:srgbClr val="0B0F0D"/>
                </a:solidFill>
                <a:latin typeface="Helvetica Neue"/>
                <a:ea typeface="Helvetica Neue"/>
                <a:cs typeface="Helvetica Neue"/>
              </a:defRPr>
            </a:pPr>
            <a:r>
              <a:rPr sz="6000" b="1">
                <a:solidFill>
                  <a:srgbClr val="0B0F0D"/>
                </a:solidFill>
                <a:latin typeface="Helvetica Neue"/>
                <a:ea typeface="Helvetica Neue"/>
                <a:cs typeface="Helvetica Neue"/>
              </a:rPr>
              <a:t>Every point has proof.</a:t>
            </a:r>
          </a:p>
        </p:txBody>
      </p:sp>
      <p:sp>
        <p:nvSpPr>
          <p:cNvPr id="3" name="">
            <a:extLst xmlns:a="http://schemas.openxmlformats.org/drawingml/2006/main">
              <a:ext uri="{FF2B5EF4-FFF2-40B4-BE49-F238E27FC236}">
                <a16:creationId xmlns:a16="http://schemas.microsoft.com/office/drawing/2014/main" id="{EEA3CBAB-A47E-40F1-9942-1FC077594CC8}"/>
              </a:ext>
            </a:extLst>
          </p:cNvPr>
          <p:cNvSpPr>
            <a:spLocks xmlns:a="http://schemas.openxmlformats.org/drawingml/2006/main" noGrp="1"/>
          </p:cNvSpPr>
          <p:nvPr/>
        </p:nvSpPr>
        <p:spPr>
          <a:xfrm xmlns:a="http://schemas.openxmlformats.org/drawingml/2006/main">
            <a:off x="393668" y="4810125"/>
            <a:ext cx="7239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00" b="0">
                <a:solidFill>
                  <a:srgbClr val="5D665F"/>
                </a:solidFill>
                <a:latin typeface="Helvetica Neue"/>
                <a:ea typeface="Helvetica Neue"/>
                <a:cs typeface="Helvetica Neue"/>
              </a:defRPr>
            </a:pPr>
            <a:r>
              <a:rPr sz="1800" b="0">
                <a:solidFill>
                  <a:srgbClr val="5D665F"/>
                </a:solidFill>
                <a:latin typeface="Helvetica Neue"/>
                <a:ea typeface="Helvetica Neue"/>
                <a:cs typeface="Helvetica Neue"/>
              </a:rPr>
              <a:t>Evaluate the operator outcome: accuracy, evidence, latency and recovery under the same feeds.</a:t>
            </a:r>
          </a:p>
        </p:txBody>
      </p:sp>
      <p:sp>
        <p:nvSpPr>
          <p:cNvPr id="4" name="">
            <a:extLst xmlns:a="http://schemas.openxmlformats.org/drawingml/2006/main">
              <a:ext uri="{FF2B5EF4-FFF2-40B4-BE49-F238E27FC236}">
                <a16:creationId xmlns:a16="http://schemas.microsoft.com/office/drawing/2014/main" id="{8BBC37DC-2D57-4C29-86E7-A39A13D472E3}"/>
              </a:ext>
            </a:extLst>
          </p:cNvPr>
          <p:cNvSpPr>
            <a:spLocks xmlns:a="http://schemas.openxmlformats.org/drawingml/2006/main" noGrp="1"/>
          </p:cNvSpPr>
          <p:nvPr/>
        </p:nvSpPr>
        <p:spPr>
          <a:xfrm xmlns:a="http://schemas.openxmlformats.org/drawingml/2006/main">
            <a:off x="393668" y="6096000"/>
            <a:ext cx="1524000" cy="7620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64032DB-CE44-404D-B15D-A0E8FEFBBB33}"/>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12</a:t>
            </a:r>
          </a:p>
        </p:txBody>
      </p:sp>
    </p:spTree>
    <p:extLst>
      <p:ext uri="{BB962C8B-B14F-4D97-AF65-F5344CB8AC3E}">
        <p14:creationId xmlns:p14="http://schemas.microsoft.com/office/powerpoint/2010/main" val="2143786405"/>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A6E9D088-5934-4FAA-AA85-433161F43F65}"/>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The test is operational, not cosmetic</a:t>
            </a:r>
          </a:p>
        </p:txBody>
      </p:sp>
      <p:sp>
        <p:nvSpPr>
          <p:cNvPr id="2" name="">
            <a:extLst xmlns:a="http://schemas.openxmlformats.org/drawingml/2006/main">
              <a:ext uri="{FF2B5EF4-FFF2-40B4-BE49-F238E27FC236}">
                <a16:creationId xmlns:a16="http://schemas.microsoft.com/office/drawing/2014/main" id="{F180A984-3CFD-4BCF-AFFE-C9FFD44780FA}"/>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1C2298DB-7C1D-41E6-BEE7-BF400F5DAE7B}"/>
              </a:ext>
            </a:extLst>
          </p:cNvPr>
          <p:cNvSpPr>
            <a:spLocks xmlns:a="http://schemas.openxmlformats.org/drawingml/2006/main" noGrp="1"/>
          </p:cNvSpPr>
          <p:nvPr/>
        </p:nvSpPr>
        <p:spPr>
          <a:xfrm xmlns:a="http://schemas.openxmlformats.org/drawingml/2006/main">
            <a:off x="6096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The officer’s task</a:t>
            </a:r>
          </a:p>
        </p:txBody>
      </p:sp>
      <p:sp>
        <p:nvSpPr>
          <p:cNvPr id="4" name="">
            <a:extLst xmlns:a="http://schemas.openxmlformats.org/drawingml/2006/main">
              <a:ext uri="{FF2B5EF4-FFF2-40B4-BE49-F238E27FC236}">
                <a16:creationId xmlns:a16="http://schemas.microsoft.com/office/drawing/2014/main" id="{1EC6FD68-25EA-4E15-A185-F221E39AF7BA}"/>
              </a:ext>
            </a:extLst>
          </p:cNvPr>
          <p:cNvSpPr>
            <a:spLocks xmlns:a="http://schemas.openxmlformats.org/drawingml/2006/main" noGrp="1"/>
          </p:cNvSpPr>
          <p:nvPr/>
        </p:nvSpPr>
        <p:spPr>
          <a:xfrm xmlns:a="http://schemas.openxmlformats.org/drawingml/2006/main">
            <a:off x="6096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Enter the designated registration. Get the correct, time-ordered route quickly. Open the source evidence behind every material point.</a:t>
            </a:r>
          </a:p>
        </p:txBody>
      </p:sp>
      <p:sp>
        <p:nvSpPr>
          <p:cNvPr id="5" name="">
            <a:extLst xmlns:a="http://schemas.openxmlformats.org/drawingml/2006/main">
              <a:ext uri="{FF2B5EF4-FFF2-40B4-BE49-F238E27FC236}">
                <a16:creationId xmlns:a16="http://schemas.microsoft.com/office/drawing/2014/main" id="{15C294EA-6CD1-447B-8140-D58D4B91D990}"/>
              </a:ext>
            </a:extLst>
          </p:cNvPr>
          <p:cNvSpPr>
            <a:spLocks xmlns:a="http://schemas.openxmlformats.org/drawingml/2006/main" noGrp="1"/>
          </p:cNvSpPr>
          <p:nvPr/>
        </p:nvSpPr>
        <p:spPr>
          <a:xfrm xmlns:a="http://schemas.openxmlformats.org/drawingml/2006/main">
            <a:off x="64770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What can go wrong</a:t>
            </a:r>
          </a:p>
        </p:txBody>
      </p:sp>
      <p:sp>
        <p:nvSpPr>
          <p:cNvPr id="6" name="">
            <a:extLst xmlns:a="http://schemas.openxmlformats.org/drawingml/2006/main">
              <a:ext uri="{FF2B5EF4-FFF2-40B4-BE49-F238E27FC236}">
                <a16:creationId xmlns:a16="http://schemas.microsoft.com/office/drawing/2014/main" id="{1E62F339-9F72-4A1A-837A-0C56B1085060}"/>
              </a:ext>
            </a:extLst>
          </p:cNvPr>
          <p:cNvSpPr>
            <a:spLocks xmlns:a="http://schemas.openxmlformats.org/drawingml/2006/main" noGrp="1"/>
          </p:cNvSpPr>
          <p:nvPr/>
        </p:nvSpPr>
        <p:spPr>
          <a:xfrm xmlns:a="http://schemas.openxmlformats.org/drawingml/2006/main">
            <a:off x="64770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A fast false match is worse than a visible gap. Arrival time can misorder events. A confident-looking route can hide weak plate evidence.</a:t>
            </a:r>
          </a:p>
        </p:txBody>
      </p:sp>
      <p:sp>
        <p:nvSpPr>
          <p:cNvPr id="7" name="">
            <a:extLst xmlns:a="http://schemas.openxmlformats.org/drawingml/2006/main">
              <a:ext uri="{FF2B5EF4-FFF2-40B4-BE49-F238E27FC236}">
                <a16:creationId xmlns:a16="http://schemas.microsoft.com/office/drawing/2014/main" id="{16420FC1-8CA4-47FF-B588-BAF2E3DF7186}"/>
              </a:ext>
            </a:extLst>
          </p:cNvPr>
          <p:cNvSpPr>
            <a:spLocks xmlns:a="http://schemas.openxmlformats.org/drawingml/2006/main" noGrp="1"/>
          </p:cNvSpPr>
          <p:nvPr/>
        </p:nvSpPr>
        <p:spPr>
          <a:xfrm xmlns:a="http://schemas.openxmlformats.org/drawingml/2006/main">
            <a:off x="5934075" y="1952625"/>
            <a:ext cx="0" cy="360045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8" name="">
            <a:extLst xmlns:a="http://schemas.openxmlformats.org/drawingml/2006/main">
              <a:ext uri="{FF2B5EF4-FFF2-40B4-BE49-F238E27FC236}">
                <a16:creationId xmlns:a16="http://schemas.microsoft.com/office/drawing/2014/main" id="{5327C02D-41C4-4401-8715-308F93187739}"/>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02</a:t>
            </a:r>
          </a:p>
        </p:txBody>
      </p:sp>
    </p:spTree>
    <p:extLst>
      <p:ext uri="{BB962C8B-B14F-4D97-AF65-F5344CB8AC3E}">
        <p14:creationId xmlns:p14="http://schemas.microsoft.com/office/powerpoint/2010/main" val="823724777"/>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85A21960-2C31-4391-9B54-CA73A4B42E38}"/>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Model 1 + 2 gives the shortest credible path</a:t>
            </a:r>
          </a:p>
        </p:txBody>
      </p:sp>
      <p:sp>
        <p:nvSpPr>
          <p:cNvPr id="2" name="">
            <a:extLst xmlns:a="http://schemas.openxmlformats.org/drawingml/2006/main">
              <a:ext uri="{FF2B5EF4-FFF2-40B4-BE49-F238E27FC236}">
                <a16:creationId xmlns:a16="http://schemas.microsoft.com/office/drawing/2014/main" id="{5646ACB7-CFA8-4457-87A3-A386470FB084}"/>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CC9DB9E2-9A06-470D-A7E2-23D74D1BA64A}"/>
              </a:ext>
            </a:extLst>
          </p:cNvPr>
          <p:cNvSpPr>
            <a:spLocks xmlns:a="http://schemas.openxmlformats.org/drawingml/2006/main" noGrp="1"/>
          </p:cNvSpPr>
          <p:nvPr/>
        </p:nvSpPr>
        <p:spPr>
          <a:xfrm xmlns:a="http://schemas.openxmlformats.org/drawingml/2006/main">
            <a:off x="6096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Model 1: state truth</a:t>
            </a:r>
          </a:p>
        </p:txBody>
      </p:sp>
      <p:sp>
        <p:nvSpPr>
          <p:cNvPr id="4" name="">
            <a:extLst xmlns:a="http://schemas.openxmlformats.org/drawingml/2006/main">
              <a:ext uri="{FF2B5EF4-FFF2-40B4-BE49-F238E27FC236}">
                <a16:creationId xmlns:a16="http://schemas.microsoft.com/office/drawing/2014/main" id="{C48D2CC7-6748-4009-912C-4CEB78A01407}"/>
              </a:ext>
            </a:extLst>
          </p:cNvPr>
          <p:cNvSpPr>
            <a:spLocks xmlns:a="http://schemas.openxmlformats.org/drawingml/2006/main" noGrp="1"/>
          </p:cNvSpPr>
          <p:nvPr/>
        </p:nvSpPr>
        <p:spPr>
          <a:xfrm xmlns:a="http://schemas.openxmlformats.org/drawingml/2006/main">
            <a:off x="6096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One camera registry with health, ownership, source-system provenance, verified GIS, audit history and visible data gaps.</a:t>
            </a:r>
          </a:p>
        </p:txBody>
      </p:sp>
      <p:sp>
        <p:nvSpPr>
          <p:cNvPr id="5" name="">
            <a:extLst xmlns:a="http://schemas.openxmlformats.org/drawingml/2006/main">
              <a:ext uri="{FF2B5EF4-FFF2-40B4-BE49-F238E27FC236}">
                <a16:creationId xmlns:a16="http://schemas.microsoft.com/office/drawing/2014/main" id="{32C1367F-3B5D-45A8-9F75-6A6805C6EB3F}"/>
              </a:ext>
            </a:extLst>
          </p:cNvPr>
          <p:cNvSpPr>
            <a:spLocks xmlns:a="http://schemas.openxmlformats.org/drawingml/2006/main" noGrp="1"/>
          </p:cNvSpPr>
          <p:nvPr/>
        </p:nvSpPr>
        <p:spPr>
          <a:xfrm xmlns:a="http://schemas.openxmlformats.org/drawingml/2006/main">
            <a:off x="64770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Model 2: direct evidence</a:t>
            </a:r>
          </a:p>
        </p:txBody>
      </p:sp>
      <p:sp>
        <p:nvSpPr>
          <p:cNvPr id="6" name="">
            <a:extLst xmlns:a="http://schemas.openxmlformats.org/drawingml/2006/main">
              <a:ext uri="{FF2B5EF4-FFF2-40B4-BE49-F238E27FC236}">
                <a16:creationId xmlns:a16="http://schemas.microsoft.com/office/drawing/2014/main" id="{4E38EB72-4DE4-4D33-968B-19A2B433B222}"/>
              </a:ext>
            </a:extLst>
          </p:cNvPr>
          <p:cNvSpPr>
            <a:spLocks xmlns:a="http://schemas.openxmlformats.org/drawingml/2006/main" noGrp="1"/>
          </p:cNvSpPr>
          <p:nvPr/>
        </p:nvSpPr>
        <p:spPr>
          <a:xfrm xmlns:a="http://schemas.openxmlformats.org/drawingml/2006/main">
            <a:off x="64770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Consume departmental feeds without altering existing VMS or storage. Centralize sightings and selected evidence, not every pixel.</a:t>
            </a:r>
          </a:p>
        </p:txBody>
      </p:sp>
      <p:sp>
        <p:nvSpPr>
          <p:cNvPr id="7" name="">
            <a:extLst xmlns:a="http://schemas.openxmlformats.org/drawingml/2006/main">
              <a:ext uri="{FF2B5EF4-FFF2-40B4-BE49-F238E27FC236}">
                <a16:creationId xmlns:a16="http://schemas.microsoft.com/office/drawing/2014/main" id="{0F2C0E2B-2C7F-4D03-9E5F-65B3F75A9F95}"/>
              </a:ext>
            </a:extLst>
          </p:cNvPr>
          <p:cNvSpPr>
            <a:spLocks xmlns:a="http://schemas.openxmlformats.org/drawingml/2006/main" noGrp="1"/>
          </p:cNvSpPr>
          <p:nvPr/>
        </p:nvSpPr>
        <p:spPr>
          <a:xfrm xmlns:a="http://schemas.openxmlformats.org/drawingml/2006/main">
            <a:off x="5934075" y="1952625"/>
            <a:ext cx="0" cy="360045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8" name="">
            <a:extLst xmlns:a="http://schemas.openxmlformats.org/drawingml/2006/main">
              <a:ext uri="{FF2B5EF4-FFF2-40B4-BE49-F238E27FC236}">
                <a16:creationId xmlns:a16="http://schemas.microsoft.com/office/drawing/2014/main" id="{27C107F2-30CF-4F15-B34C-8E8F2EADC7B4}"/>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03</a:t>
            </a:r>
          </a:p>
        </p:txBody>
      </p:sp>
    </p:spTree>
    <p:extLst>
      <p:ext uri="{BB962C8B-B14F-4D97-AF65-F5344CB8AC3E}">
        <p14:creationId xmlns:p14="http://schemas.microsoft.com/office/powerpoint/2010/main" val="1324585494"/>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2C4D955F-B45E-4792-BA16-A557BFFAEFC1}"/>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One workflow from catalogue to action</a:t>
            </a:r>
          </a:p>
        </p:txBody>
      </p:sp>
      <p:sp>
        <p:nvSpPr>
          <p:cNvPr id="2" name="">
            <a:extLst xmlns:a="http://schemas.openxmlformats.org/drawingml/2006/main">
              <a:ext uri="{FF2B5EF4-FFF2-40B4-BE49-F238E27FC236}">
                <a16:creationId xmlns:a16="http://schemas.microsoft.com/office/drawing/2014/main" id="{A03A4BAE-F2EE-4493-A79C-8044EA499281}"/>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41EC8497-BD48-4116-9C01-5AFC1A15AF29}"/>
              </a:ext>
            </a:extLst>
          </p:cNvPr>
          <p:cNvSpPr>
            <a:spLocks xmlns:a="http://schemas.openxmlformats.org/drawingml/2006/main" noGrp="1"/>
          </p:cNvSpPr>
          <p:nvPr/>
        </p:nvSpPr>
        <p:spPr>
          <a:xfrm xmlns:a="http://schemas.openxmlformats.org/drawingml/2006/main">
            <a:off x="393668" y="1952625"/>
            <a:ext cx="40005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Every stage has one job</a:t>
            </a:r>
          </a:p>
        </p:txBody>
      </p:sp>
      <p:sp>
        <p:nvSpPr>
          <p:cNvPr id="4" name="">
            <a:extLst xmlns:a="http://schemas.openxmlformats.org/drawingml/2006/main">
              <a:ext uri="{FF2B5EF4-FFF2-40B4-BE49-F238E27FC236}">
                <a16:creationId xmlns:a16="http://schemas.microsoft.com/office/drawing/2014/main" id="{C84476EF-478D-4921-A06A-6E366EFD1660}"/>
              </a:ext>
            </a:extLst>
          </p:cNvPr>
          <p:cNvSpPr>
            <a:spLocks xmlns:a="http://schemas.openxmlformats.org/drawingml/2006/main" noGrp="1"/>
          </p:cNvSpPr>
          <p:nvPr/>
        </p:nvSpPr>
        <p:spPr>
          <a:xfrm xmlns:a="http://schemas.openxmlformats.org/drawingml/2006/main">
            <a:off x="393668" y="2933700"/>
            <a:ext cx="4000500" cy="2590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0">
                <a:solidFill>
                  <a:srgbClr val="5D665F"/>
                </a:solidFill>
                <a:latin typeface="Helvetica Neue"/>
                <a:ea typeface="Helvetica Neue"/>
                <a:cs typeface="Helvetica Neue"/>
              </a:defRPr>
            </a:pPr>
            <a:r>
              <a:rPr sz="1425" b="0">
                <a:solidFill>
                  <a:srgbClr val="5D665F"/>
                </a:solidFill>
                <a:latin typeface="Helvetica Neue"/>
                <a:ea typeface="Helvetica Neue"/>
                <a:cs typeface="Helvetica Neue"/>
              </a:rPr>
              <a:t>Discover dynamically. Decode once. Keep one exact scout bundle warm; lazy-load one specialist verifier. Exact multi-frame evidence may alert. Verifier failure suppresses the sighting. Route points retain source time and provenance.</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61a109fdbe014386"/>
          <a:stretch xmlns:a="http://schemas.openxmlformats.org/drawingml/2006/main"/>
        </p:blipFill>
        <p:spPr>
          <a:xfrm xmlns:a="http://schemas.openxmlformats.org/drawingml/2006/main">
            <a:off x="4762500" y="1880592"/>
            <a:ext cx="7029450" cy="3954066"/>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FA8681E1-52C2-42B9-8A52-90C0D7F2EE90}"/>
              </a:ext>
            </a:extLst>
          </p:cNvPr>
          <p:cNvSpPr>
            <a:spLocks xmlns:a="http://schemas.openxmlformats.org/drawingml/2006/main" noGrp="1"/>
          </p:cNvSpPr>
          <p:nvPr/>
        </p:nvSpPr>
        <p:spPr>
          <a:xfrm xmlns:a="http://schemas.openxmlformats.org/drawingml/2006/main">
            <a:off x="4762500" y="1809750"/>
            <a:ext cx="7029450" cy="4095750"/>
          </a:xfrm>
          <a:prstGeom xmlns:a="http://schemas.openxmlformats.org/drawingml/2006/main" prst="rect">
            <a:avLst/>
          </a:prstGeom>
          <a:noFill xmlns:a="http://schemas.openxmlformats.org/drawingml/2006/main"/>
          <a:ln xmlns:a="http://schemas.openxmlformats.org/drawingml/2006/main" w="9525">
            <a:solidFill>
              <a:srgbClr val="B8BCC4"/>
            </a:solidFill>
            <a:prstDash val="solid"/>
          </a:ln>
        </p:spPr>
      </p:sp>
      <p:sp>
        <p:nvSpPr>
          <p:cNvPr id="7" name="">
            <a:extLst xmlns:a="http://schemas.openxmlformats.org/drawingml/2006/main">
              <a:ext uri="{FF2B5EF4-FFF2-40B4-BE49-F238E27FC236}">
                <a16:creationId xmlns:a16="http://schemas.microsoft.com/office/drawing/2014/main" id="{7F949BE5-80AC-4488-9ECB-F2AC548BCDF3}"/>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04</a:t>
            </a:r>
          </a:p>
        </p:txBody>
      </p:sp>
    </p:spTree>
    <p:extLst>
      <p:ext uri="{BB962C8B-B14F-4D97-AF65-F5344CB8AC3E}">
        <p14:creationId xmlns:p14="http://schemas.microsoft.com/office/powerpoint/2010/main" val="1915515930"/>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A362695C-BF11-4C86-9974-97A94E804A74}"/>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Accuracy comes from track evidence, not one frame</a:t>
            </a:r>
          </a:p>
        </p:txBody>
      </p:sp>
      <p:sp>
        <p:nvSpPr>
          <p:cNvPr id="2" name="">
            <a:extLst xmlns:a="http://schemas.openxmlformats.org/drawingml/2006/main">
              <a:ext uri="{FF2B5EF4-FFF2-40B4-BE49-F238E27FC236}">
                <a16:creationId xmlns:a16="http://schemas.microsoft.com/office/drawing/2014/main" id="{ED199D11-1609-4651-A4B6-ED9BC3DC3E3D}"/>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B23892A0-0CCD-4516-B0CC-596C7043F684}"/>
              </a:ext>
            </a:extLst>
          </p:cNvPr>
          <p:cNvSpPr>
            <a:spLocks xmlns:a="http://schemas.openxmlformats.org/drawingml/2006/main" noGrp="1"/>
          </p:cNvSpPr>
          <p:nvPr/>
        </p:nvSpPr>
        <p:spPr>
          <a:xfrm xmlns:a="http://schemas.openxmlformats.org/drawingml/2006/main">
            <a:off x="390525" y="3362325"/>
            <a:ext cx="11410950" cy="0"/>
          </a:xfrm>
          <a:prstGeom xmlns:a="http://schemas.openxmlformats.org/drawingml/2006/main" prst="line">
            <a:avLst/>
          </a:prstGeom>
          <a:noFill xmlns:a="http://schemas.openxmlformats.org/drawingml/2006/main"/>
          <a:ln xmlns:a="http://schemas.openxmlformats.org/drawingml/2006/main" w="9525">
            <a:solidFill>
              <a:srgbClr val="0B0F0D"/>
            </a:solidFill>
            <a:prstDash val="solid"/>
          </a:ln>
        </p:spPr>
      </p:sp>
      <p:sp>
        <p:nvSpPr>
          <p:cNvPr id="4" name="">
            <a:extLst xmlns:a="http://schemas.openxmlformats.org/drawingml/2006/main">
              <a:ext uri="{FF2B5EF4-FFF2-40B4-BE49-F238E27FC236}">
                <a16:creationId xmlns:a16="http://schemas.microsoft.com/office/drawing/2014/main" id="{7465A1CD-B5E2-40DA-A2A6-FDD477FED121}"/>
              </a:ext>
            </a:extLst>
          </p:cNvPr>
          <p:cNvSpPr>
            <a:spLocks xmlns:a="http://schemas.openxmlformats.org/drawingml/2006/main" noGrp="1"/>
          </p:cNvSpPr>
          <p:nvPr/>
        </p:nvSpPr>
        <p:spPr>
          <a:xfrm xmlns:a="http://schemas.openxmlformats.org/drawingml/2006/main">
            <a:off x="390525" y="3305175"/>
            <a:ext cx="114300" cy="114300"/>
          </a:xfrm>
          <a:prstGeom xmlns:a="http://schemas.openxmlformats.org/drawingml/2006/main" prst="ellipse">
            <a:avLst/>
          </a:prstGeom>
          <a:solidFill xmlns:a="http://schemas.openxmlformats.org/drawingml/2006/main">
            <a:srgbClr val="0B0F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FDABAE7-780D-448B-BB39-BD5E0F961D60}"/>
              </a:ext>
            </a:extLst>
          </p:cNvPr>
          <p:cNvSpPr>
            <a:spLocks xmlns:a="http://schemas.openxmlformats.org/drawingml/2006/main" noGrp="1"/>
          </p:cNvSpPr>
          <p:nvPr/>
        </p:nvSpPr>
        <p:spPr>
          <a:xfrm xmlns:a="http://schemas.openxmlformats.org/drawingml/2006/main">
            <a:off x="390525" y="2809875"/>
            <a:ext cx="2381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FIND</a:t>
            </a:r>
          </a:p>
        </p:txBody>
      </p:sp>
      <p:sp>
        <p:nvSpPr>
          <p:cNvPr id="6" name="">
            <a:extLst xmlns:a="http://schemas.openxmlformats.org/drawingml/2006/main">
              <a:ext uri="{FF2B5EF4-FFF2-40B4-BE49-F238E27FC236}">
                <a16:creationId xmlns:a16="http://schemas.microsoft.com/office/drawing/2014/main" id="{64CB3049-D0F6-40B8-8336-FFC9921390D1}"/>
              </a:ext>
            </a:extLst>
          </p:cNvPr>
          <p:cNvSpPr>
            <a:spLocks xmlns:a="http://schemas.openxmlformats.org/drawingml/2006/main" noGrp="1"/>
          </p:cNvSpPr>
          <p:nvPr/>
        </p:nvSpPr>
        <p:spPr>
          <a:xfrm xmlns:a="http://schemas.openxmlformats.org/drawingml/2006/main">
            <a:off x="390525" y="3810000"/>
            <a:ext cx="3143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Scout cheaply</a:t>
            </a:r>
          </a:p>
        </p:txBody>
      </p:sp>
      <p:sp>
        <p:nvSpPr>
          <p:cNvPr id="7" name="">
            <a:extLst xmlns:a="http://schemas.openxmlformats.org/drawingml/2006/main">
              <a:ext uri="{FF2B5EF4-FFF2-40B4-BE49-F238E27FC236}">
                <a16:creationId xmlns:a16="http://schemas.microsoft.com/office/drawing/2014/main" id="{DB3F5B04-5E63-45F3-8CC8-AA730F47E6E6}"/>
              </a:ext>
            </a:extLst>
          </p:cNvPr>
          <p:cNvSpPr>
            <a:spLocks xmlns:a="http://schemas.openxmlformats.org/drawingml/2006/main" noGrp="1"/>
          </p:cNvSpPr>
          <p:nvPr/>
        </p:nvSpPr>
        <p:spPr>
          <a:xfrm xmlns:a="http://schemas.openxmlformats.org/drawingml/2006/main">
            <a:off x="390525" y="4438650"/>
            <a:ext cx="3143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5D665F"/>
                </a:solidFill>
                <a:latin typeface="Helvetica Neue"/>
                <a:ea typeface="Helvetica Neue"/>
                <a:cs typeface="Helvetica Neue"/>
              </a:defRPr>
            </a:pPr>
            <a:r>
              <a:rPr sz="1350" b="0">
                <a:solidFill>
                  <a:srgbClr val="5D665F"/>
                </a:solidFill>
                <a:latin typeface="Helvetica Neue"/>
                <a:ea typeface="Helvetica Neue"/>
                <a:cs typeface="Helvetica Neue"/>
              </a:rPr>
              <a:t>Low-rate tracking preserves coverage. Licensed holdout: 3 of 7 exact automatically.</a:t>
            </a:r>
          </a:p>
        </p:txBody>
      </p:sp>
      <p:sp>
        <p:nvSpPr>
          <p:cNvPr id="8" name="">
            <a:extLst xmlns:a="http://schemas.openxmlformats.org/drawingml/2006/main">
              <a:ext uri="{FF2B5EF4-FFF2-40B4-BE49-F238E27FC236}">
                <a16:creationId xmlns:a16="http://schemas.microsoft.com/office/drawing/2014/main" id="{9AB281B1-0B8D-432A-9A2C-D630E81114BA}"/>
              </a:ext>
            </a:extLst>
          </p:cNvPr>
          <p:cNvSpPr>
            <a:spLocks xmlns:a="http://schemas.openxmlformats.org/drawingml/2006/main" noGrp="1"/>
          </p:cNvSpPr>
          <p:nvPr/>
        </p:nvSpPr>
        <p:spPr>
          <a:xfrm xmlns:a="http://schemas.openxmlformats.org/drawingml/2006/main">
            <a:off x="4295775" y="3305175"/>
            <a:ext cx="114300" cy="114300"/>
          </a:xfrm>
          <a:prstGeom xmlns:a="http://schemas.openxmlformats.org/drawingml/2006/main" prst="ellipse">
            <a:avLst/>
          </a:prstGeom>
          <a:solidFill xmlns:a="http://schemas.openxmlformats.org/drawingml/2006/main">
            <a:srgbClr val="A8F04A"/>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8FEA00BC-2E9B-40BC-ACE5-EBD735DCCB16}"/>
              </a:ext>
            </a:extLst>
          </p:cNvPr>
          <p:cNvSpPr>
            <a:spLocks xmlns:a="http://schemas.openxmlformats.org/drawingml/2006/main" noGrp="1"/>
          </p:cNvSpPr>
          <p:nvPr/>
        </p:nvSpPr>
        <p:spPr>
          <a:xfrm xmlns:a="http://schemas.openxmlformats.org/drawingml/2006/main">
            <a:off x="4295775" y="2809875"/>
            <a:ext cx="2381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CONFIRM</a:t>
            </a:r>
          </a:p>
        </p:txBody>
      </p:sp>
      <p:sp>
        <p:nvSpPr>
          <p:cNvPr id="10" name="">
            <a:extLst xmlns:a="http://schemas.openxmlformats.org/drawingml/2006/main">
              <a:ext uri="{FF2B5EF4-FFF2-40B4-BE49-F238E27FC236}">
                <a16:creationId xmlns:a16="http://schemas.microsoft.com/office/drawing/2014/main" id="{32EEB137-D7BB-400B-B592-5BA3E01AC2A1}"/>
              </a:ext>
            </a:extLst>
          </p:cNvPr>
          <p:cNvSpPr>
            <a:spLocks xmlns:a="http://schemas.openxmlformats.org/drawingml/2006/main" noGrp="1"/>
          </p:cNvSpPr>
          <p:nvPr/>
        </p:nvSpPr>
        <p:spPr>
          <a:xfrm xmlns:a="http://schemas.openxmlformats.org/drawingml/2006/main">
            <a:off x="4295775" y="3810000"/>
            <a:ext cx="3143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Fuse the track</a:t>
            </a:r>
          </a:p>
        </p:txBody>
      </p:sp>
      <p:sp>
        <p:nvSpPr>
          <p:cNvPr id="11" name="">
            <a:extLst xmlns:a="http://schemas.openxmlformats.org/drawingml/2006/main">
              <a:ext uri="{FF2B5EF4-FFF2-40B4-BE49-F238E27FC236}">
                <a16:creationId xmlns:a16="http://schemas.microsoft.com/office/drawing/2014/main" id="{AE9746FE-28C6-4071-875B-98C903E27B73}"/>
              </a:ext>
            </a:extLst>
          </p:cNvPr>
          <p:cNvSpPr>
            <a:spLocks xmlns:a="http://schemas.openxmlformats.org/drawingml/2006/main" noGrp="1"/>
          </p:cNvSpPr>
          <p:nvPr/>
        </p:nvSpPr>
        <p:spPr>
          <a:xfrm xmlns:a="http://schemas.openxmlformats.org/drawingml/2006/main">
            <a:off x="4295775" y="4438650"/>
            <a:ext cx="3143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5D665F"/>
                </a:solidFill>
                <a:latin typeface="Helvetica Neue"/>
                <a:ea typeface="Helvetica Neue"/>
                <a:cs typeface="Helvetica Neue"/>
              </a:defRPr>
            </a:pPr>
            <a:r>
              <a:rPr sz="1350" b="0">
                <a:solidFill>
                  <a:srgbClr val="5D665F"/>
                </a:solidFill>
                <a:latin typeface="Helvetica Neue"/>
                <a:ea typeface="Helvetica Neue"/>
                <a:cs typeface="Helvetica Neue"/>
              </a:rPr>
              <a:t>Fuse sharp, diverse crops. Target search plus review reached 5 of 7.</a:t>
            </a:r>
          </a:p>
        </p:txBody>
      </p:sp>
      <p:sp>
        <p:nvSpPr>
          <p:cNvPr id="12" name="">
            <a:extLst xmlns:a="http://schemas.openxmlformats.org/drawingml/2006/main">
              <a:ext uri="{FF2B5EF4-FFF2-40B4-BE49-F238E27FC236}">
                <a16:creationId xmlns:a16="http://schemas.microsoft.com/office/drawing/2014/main" id="{70AE5F90-F92C-47BD-95DB-C87A4E7014F1}"/>
              </a:ext>
            </a:extLst>
          </p:cNvPr>
          <p:cNvSpPr>
            <a:spLocks xmlns:a="http://schemas.openxmlformats.org/drawingml/2006/main" noGrp="1"/>
          </p:cNvSpPr>
          <p:nvPr/>
        </p:nvSpPr>
        <p:spPr>
          <a:xfrm xmlns:a="http://schemas.openxmlformats.org/drawingml/2006/main">
            <a:off x="8220075" y="3305175"/>
            <a:ext cx="114300" cy="114300"/>
          </a:xfrm>
          <a:prstGeom xmlns:a="http://schemas.openxmlformats.org/drawingml/2006/main" prst="ellipse">
            <a:avLst/>
          </a:prstGeom>
          <a:solidFill xmlns:a="http://schemas.openxmlformats.org/drawingml/2006/main">
            <a:srgbClr val="0B0F0D"/>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644666E7-06A5-44B3-A533-0C5FF7931D72}"/>
              </a:ext>
            </a:extLst>
          </p:cNvPr>
          <p:cNvSpPr>
            <a:spLocks xmlns:a="http://schemas.openxmlformats.org/drawingml/2006/main" noGrp="1"/>
          </p:cNvSpPr>
          <p:nvPr/>
        </p:nvSpPr>
        <p:spPr>
          <a:xfrm xmlns:a="http://schemas.openxmlformats.org/drawingml/2006/main">
            <a:off x="8220075" y="2809875"/>
            <a:ext cx="2381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ACT</a:t>
            </a:r>
          </a:p>
        </p:txBody>
      </p:sp>
      <p:sp>
        <p:nvSpPr>
          <p:cNvPr id="14" name="">
            <a:extLst xmlns:a="http://schemas.openxmlformats.org/drawingml/2006/main">
              <a:ext uri="{FF2B5EF4-FFF2-40B4-BE49-F238E27FC236}">
                <a16:creationId xmlns:a16="http://schemas.microsoft.com/office/drawing/2014/main" id="{24ED8C10-64CF-49FD-BC7F-4B5DF2E70266}"/>
              </a:ext>
            </a:extLst>
          </p:cNvPr>
          <p:cNvSpPr>
            <a:spLocks xmlns:a="http://schemas.openxmlformats.org/drawingml/2006/main" noGrp="1"/>
          </p:cNvSpPr>
          <p:nvPr/>
        </p:nvSpPr>
        <p:spPr>
          <a:xfrm xmlns:a="http://schemas.openxmlformats.org/drawingml/2006/main">
            <a:off x="8220075" y="3810000"/>
            <a:ext cx="3143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Alert or abstain</a:t>
            </a:r>
          </a:p>
        </p:txBody>
      </p:sp>
      <p:sp>
        <p:nvSpPr>
          <p:cNvPr id="15" name="">
            <a:extLst xmlns:a="http://schemas.openxmlformats.org/drawingml/2006/main">
              <a:ext uri="{FF2B5EF4-FFF2-40B4-BE49-F238E27FC236}">
                <a16:creationId xmlns:a16="http://schemas.microsoft.com/office/drawing/2014/main" id="{62EF6441-C316-4563-9713-251E856F4310}"/>
              </a:ext>
            </a:extLst>
          </p:cNvPr>
          <p:cNvSpPr>
            <a:spLocks xmlns:a="http://schemas.openxmlformats.org/drawingml/2006/main" noGrp="1"/>
          </p:cNvSpPr>
          <p:nvPr/>
        </p:nvSpPr>
        <p:spPr>
          <a:xfrm xmlns:a="http://schemas.openxmlformats.org/drawingml/2006/main">
            <a:off x="8220075" y="4438650"/>
            <a:ext cx="3143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5D665F"/>
                </a:solidFill>
                <a:latin typeface="Helvetica Neue"/>
                <a:ea typeface="Helvetica Neue"/>
                <a:cs typeface="Helvetica Neue"/>
              </a:defRPr>
            </a:pPr>
            <a:r>
              <a:rPr sz="1350" b="0">
                <a:solidFill>
                  <a:srgbClr val="5D665F"/>
                </a:solidFill>
                <a:latin typeface="Helvetica Neue"/>
                <a:ea typeface="Helvetica Neue"/>
                <a:cs typeface="Helvetica Neue"/>
              </a:rPr>
              <a:t>Exact evidence alerts; reviewed evidence only routes. Zero unsafe or duplicate automatic identities.</a:t>
            </a:r>
          </a:p>
        </p:txBody>
      </p:sp>
      <p:sp>
        <p:nvSpPr>
          <p:cNvPr id="16" name="">
            <a:extLst xmlns:a="http://schemas.openxmlformats.org/drawingml/2006/main">
              <a:ext uri="{FF2B5EF4-FFF2-40B4-BE49-F238E27FC236}">
                <a16:creationId xmlns:a16="http://schemas.microsoft.com/office/drawing/2014/main" id="{FE7380AB-8D2F-4AD1-B9C5-A4C11A9BB941}"/>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05</a:t>
            </a:r>
          </a:p>
        </p:txBody>
      </p:sp>
    </p:spTree>
    <p:extLst>
      <p:ext uri="{BB962C8B-B14F-4D97-AF65-F5344CB8AC3E}">
        <p14:creationId xmlns:p14="http://schemas.microsoft.com/office/powerpoint/2010/main" val="504102981"/>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4079DA33-AEB3-497E-8DC6-623E7D3A683A}"/>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The working portal exposes gaps instead of inventing facts</a:t>
            </a:r>
          </a:p>
        </p:txBody>
      </p:sp>
      <p:sp>
        <p:nvSpPr>
          <p:cNvPr id="2" name="">
            <a:extLst xmlns:a="http://schemas.openxmlformats.org/drawingml/2006/main">
              <a:ext uri="{FF2B5EF4-FFF2-40B4-BE49-F238E27FC236}">
                <a16:creationId xmlns:a16="http://schemas.microsoft.com/office/drawing/2014/main" id="{5D6FD21D-6E5A-45CD-A6B6-EF9E75036FC0}"/>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5FAEC82E-3B34-4CA7-8DA0-FF3C7E84E073}"/>
              </a:ext>
            </a:extLst>
          </p:cNvPr>
          <p:cNvSpPr>
            <a:spLocks xmlns:a="http://schemas.openxmlformats.org/drawingml/2006/main" noGrp="1"/>
          </p:cNvSpPr>
          <p:nvPr/>
        </p:nvSpPr>
        <p:spPr>
          <a:xfrm xmlns:a="http://schemas.openxmlformats.org/drawingml/2006/main">
            <a:off x="393668" y="1952625"/>
            <a:ext cx="40005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A source-faithful operator surface</a:t>
            </a:r>
          </a:p>
        </p:txBody>
      </p:sp>
      <p:sp>
        <p:nvSpPr>
          <p:cNvPr id="4" name="">
            <a:extLst xmlns:a="http://schemas.openxmlformats.org/drawingml/2006/main">
              <a:ext uri="{FF2B5EF4-FFF2-40B4-BE49-F238E27FC236}">
                <a16:creationId xmlns:a16="http://schemas.microsoft.com/office/drawing/2014/main" id="{98268F55-6B4D-4904-8E93-487AC05F27CB}"/>
              </a:ext>
            </a:extLst>
          </p:cNvPr>
          <p:cNvSpPr>
            <a:spLocks xmlns:a="http://schemas.openxmlformats.org/drawingml/2006/main" noGrp="1"/>
          </p:cNvSpPr>
          <p:nvPr/>
        </p:nvSpPr>
        <p:spPr>
          <a:xfrm xmlns:a="http://schemas.openxmlformats.org/drawingml/2006/main">
            <a:off x="393668" y="2933700"/>
            <a:ext cx="4000500" cy="2590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0">
                <a:solidFill>
                  <a:srgbClr val="5D665F"/>
                </a:solidFill>
                <a:latin typeface="Helvetica Neue"/>
                <a:ea typeface="Helvetica Neue"/>
                <a:cs typeface="Helvetica Neue"/>
              </a:defRPr>
            </a:pPr>
            <a:r>
              <a:rPr sz="1425" b="0">
                <a:solidFill>
                  <a:srgbClr val="5D665F"/>
                </a:solidFill>
                <a:latin typeface="Helvetica Neue"/>
                <a:ea typeface="Helvetica Neue"/>
                <a:cs typeface="Helvetica Neue"/>
              </a:rPr>
              <a:t>The last successful fresh run loaded 30 provided cameras. It showed 166 review items because department, source-system and GIS facts were unresolved. That honesty protects the route.</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a35b44ed16c54a46"/>
          <a:stretch xmlns:a="http://schemas.openxmlformats.org/drawingml/2006/main"/>
        </p:blipFill>
        <p:spPr>
          <a:xfrm xmlns:a="http://schemas.openxmlformats.org/drawingml/2006/main">
            <a:off x="4762500" y="1823641"/>
            <a:ext cx="7029450" cy="4067969"/>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4A3A8B1C-3CAF-48BC-871F-E9AA2FF935D1}"/>
              </a:ext>
            </a:extLst>
          </p:cNvPr>
          <p:cNvSpPr>
            <a:spLocks xmlns:a="http://schemas.openxmlformats.org/drawingml/2006/main" noGrp="1"/>
          </p:cNvSpPr>
          <p:nvPr/>
        </p:nvSpPr>
        <p:spPr>
          <a:xfrm xmlns:a="http://schemas.openxmlformats.org/drawingml/2006/main">
            <a:off x="4762500" y="1809750"/>
            <a:ext cx="7029450" cy="4095750"/>
          </a:xfrm>
          <a:prstGeom xmlns:a="http://schemas.openxmlformats.org/drawingml/2006/main" prst="rect">
            <a:avLst/>
          </a:prstGeom>
          <a:noFill xmlns:a="http://schemas.openxmlformats.org/drawingml/2006/main"/>
          <a:ln xmlns:a="http://schemas.openxmlformats.org/drawingml/2006/main" w="9525">
            <a:solidFill>
              <a:srgbClr val="B8BCC4"/>
            </a:solidFill>
            <a:prstDash val="solid"/>
          </a:ln>
        </p:spPr>
      </p:sp>
      <p:sp>
        <p:nvSpPr>
          <p:cNvPr id="7" name="">
            <a:extLst xmlns:a="http://schemas.openxmlformats.org/drawingml/2006/main">
              <a:ext uri="{FF2B5EF4-FFF2-40B4-BE49-F238E27FC236}">
                <a16:creationId xmlns:a16="http://schemas.microsoft.com/office/drawing/2014/main" id="{2F10D34F-4B9D-4E08-8912-5BAE4EC2A3E3}"/>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06</a:t>
            </a:r>
          </a:p>
        </p:txBody>
      </p:sp>
    </p:spTree>
    <p:extLst>
      <p:ext uri="{BB962C8B-B14F-4D97-AF65-F5344CB8AC3E}">
        <p14:creationId xmlns:p14="http://schemas.microsoft.com/office/powerpoint/2010/main" val="1622858520"/>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20102828-642E-44AB-AB64-8BB514F35EE5}"/>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The provided cameras have already shaped the system</a:t>
            </a:r>
          </a:p>
        </p:txBody>
      </p:sp>
      <p:sp>
        <p:nvSpPr>
          <p:cNvPr id="2" name="">
            <a:extLst xmlns:a="http://schemas.openxmlformats.org/drawingml/2006/main">
              <a:ext uri="{FF2B5EF4-FFF2-40B4-BE49-F238E27FC236}">
                <a16:creationId xmlns:a16="http://schemas.microsoft.com/office/drawing/2014/main" id="{0B373605-E27C-4042-A109-2AE25E440DD5}"/>
              </a:ext>
            </a:extLst>
          </p:cNvPr>
          <p:cNvSpPr>
            <a:spLocks xmlns:a="http://schemas.openxmlformats.org/drawingml/2006/main" noGrp="1"/>
          </p:cNvSpPr>
          <p:nvPr/>
        </p:nvSpPr>
        <p:spPr>
          <a:xfrm xmlns:a="http://schemas.openxmlformats.org/drawingml/2006/main">
            <a:off x="393668" y="1285875"/>
            <a:ext cx="10668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Retained run: 14 cameras, 32 model jobs, zero runtime loss. Fresh same-build catalogue remains open.</a:t>
            </a:r>
          </a:p>
        </p:txBody>
      </p:sp>
      <p:sp>
        <p:nvSpPr>
          <p:cNvPr id="3" name="">
            <a:extLst xmlns:a="http://schemas.openxmlformats.org/drawingml/2006/main">
              <a:ext uri="{FF2B5EF4-FFF2-40B4-BE49-F238E27FC236}">
                <a16:creationId xmlns:a16="http://schemas.microsoft.com/office/drawing/2014/main" id="{8D6102C9-67F4-46E5-8349-481B83A957D9}"/>
              </a:ext>
            </a:extLst>
          </p:cNvPr>
          <p:cNvSpPr>
            <a:spLocks xmlns:a="http://schemas.openxmlformats.org/drawingml/2006/main" noGrp="1"/>
          </p:cNvSpPr>
          <p:nvPr/>
        </p:nvSpPr>
        <p:spPr>
          <a:xfrm xmlns:a="http://schemas.openxmlformats.org/drawingml/2006/main">
            <a:off x="393668" y="3019425"/>
            <a:ext cx="3571875" cy="2971800"/>
          </a:xfrm>
          <a:prstGeom xmlns:a="http://schemas.openxmlformats.org/drawingml/2006/main" prst="rect">
            <a:avLst/>
          </a:prstGeom>
          <a:solidFill xmlns:a="http://schemas.openxmlformats.org/drawingml/2006/main">
            <a:srgbClr val="EDEDED"/>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CAF8B74D-F96B-468E-9D3F-B0EA0BFB73ED}"/>
              </a:ext>
            </a:extLst>
          </p:cNvPr>
          <p:cNvSpPr>
            <a:spLocks xmlns:a="http://schemas.openxmlformats.org/drawingml/2006/main" noGrp="1"/>
          </p:cNvSpPr>
          <p:nvPr/>
        </p:nvSpPr>
        <p:spPr>
          <a:xfrm xmlns:a="http://schemas.openxmlformats.org/drawingml/2006/main">
            <a:off x="698468" y="3381375"/>
            <a:ext cx="29527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4200" b="1">
                <a:solidFill>
                  <a:srgbClr val="0B0F0D"/>
                </a:solidFill>
                <a:latin typeface="Helvetica Neue"/>
                <a:ea typeface="Helvetica Neue"/>
                <a:cs typeface="Helvetica Neue"/>
              </a:defRPr>
            </a:pPr>
            <a:r>
              <a:rPr sz="4200" b="1">
                <a:solidFill>
                  <a:srgbClr val="0B0F0D"/>
                </a:solidFill>
                <a:latin typeface="Helvetica Neue"/>
                <a:ea typeface="Helvetica Neue"/>
                <a:cs typeface="Helvetica Neue"/>
              </a:rPr>
              <a:t>14</a:t>
            </a:r>
          </a:p>
        </p:txBody>
      </p:sp>
      <p:sp>
        <p:nvSpPr>
          <p:cNvPr id="5" name="">
            <a:extLst xmlns:a="http://schemas.openxmlformats.org/drawingml/2006/main">
              <a:ext uri="{FF2B5EF4-FFF2-40B4-BE49-F238E27FC236}">
                <a16:creationId xmlns:a16="http://schemas.microsoft.com/office/drawing/2014/main" id="{49B30587-6A22-4793-B8A6-244E18FAD16D}"/>
              </a:ext>
            </a:extLst>
          </p:cNvPr>
          <p:cNvSpPr>
            <a:spLocks xmlns:a="http://schemas.openxmlformats.org/drawingml/2006/main" noGrp="1"/>
          </p:cNvSpPr>
          <p:nvPr/>
        </p:nvSpPr>
        <p:spPr>
          <a:xfrm xmlns:a="http://schemas.openxmlformats.org/drawingml/2006/main">
            <a:off x="698468" y="48577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official cameras delivered decoded frames in the integrated runtime</a:t>
            </a:r>
          </a:p>
        </p:txBody>
      </p:sp>
      <p:sp>
        <p:nvSpPr>
          <p:cNvPr id="6" name="">
            <a:extLst xmlns:a="http://schemas.openxmlformats.org/drawingml/2006/main">
              <a:ext uri="{FF2B5EF4-FFF2-40B4-BE49-F238E27FC236}">
                <a16:creationId xmlns:a16="http://schemas.microsoft.com/office/drawing/2014/main" id="{E71418E2-36C3-4103-B630-DCFD864A9752}"/>
              </a:ext>
            </a:extLst>
          </p:cNvPr>
          <p:cNvSpPr>
            <a:spLocks xmlns:a="http://schemas.openxmlformats.org/drawingml/2006/main" noGrp="1"/>
          </p:cNvSpPr>
          <p:nvPr/>
        </p:nvSpPr>
        <p:spPr>
          <a:xfrm xmlns:a="http://schemas.openxmlformats.org/drawingml/2006/main">
            <a:off x="4311682" y="3019425"/>
            <a:ext cx="3571875" cy="2971800"/>
          </a:xfrm>
          <a:prstGeom xmlns:a="http://schemas.openxmlformats.org/drawingml/2006/main" prst="rect">
            <a:avLst/>
          </a:prstGeom>
          <a:solidFill xmlns:a="http://schemas.openxmlformats.org/drawingml/2006/main">
            <a:srgbClr val="E7F8D3"/>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F6F366DB-70BE-4845-A9B8-3FF82B1D2DB8}"/>
              </a:ext>
            </a:extLst>
          </p:cNvPr>
          <p:cNvSpPr>
            <a:spLocks xmlns:a="http://schemas.openxmlformats.org/drawingml/2006/main" noGrp="1"/>
          </p:cNvSpPr>
          <p:nvPr/>
        </p:nvSpPr>
        <p:spPr>
          <a:xfrm xmlns:a="http://schemas.openxmlformats.org/drawingml/2006/main">
            <a:off x="4616482" y="3381375"/>
            <a:ext cx="29527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4200" b="1">
                <a:solidFill>
                  <a:srgbClr val="0B0F0D"/>
                </a:solidFill>
                <a:latin typeface="Helvetica Neue"/>
                <a:ea typeface="Helvetica Neue"/>
                <a:cs typeface="Helvetica Neue"/>
              </a:defRPr>
            </a:pPr>
            <a:r>
              <a:rPr sz="4200" b="1">
                <a:solidFill>
                  <a:srgbClr val="0B0F0D"/>
                </a:solidFill>
                <a:latin typeface="Helvetica Neue"/>
                <a:ea typeface="Helvetica Neue"/>
                <a:cs typeface="Helvetica Neue"/>
              </a:rPr>
              <a:t>32</a:t>
            </a:r>
          </a:p>
        </p:txBody>
      </p:sp>
      <p:sp>
        <p:nvSpPr>
          <p:cNvPr id="8" name="">
            <a:extLst xmlns:a="http://schemas.openxmlformats.org/drawingml/2006/main">
              <a:ext uri="{FF2B5EF4-FFF2-40B4-BE49-F238E27FC236}">
                <a16:creationId xmlns:a16="http://schemas.microsoft.com/office/drawing/2014/main" id="{D0A18120-83F6-47BA-9ABC-0412837E9D24}"/>
              </a:ext>
            </a:extLst>
          </p:cNvPr>
          <p:cNvSpPr>
            <a:spLocks xmlns:a="http://schemas.openxmlformats.org/drawingml/2006/main" noGrp="1"/>
          </p:cNvSpPr>
          <p:nvPr/>
        </p:nvSpPr>
        <p:spPr>
          <a:xfrm xmlns:a="http://schemas.openxmlformats.org/drawingml/2006/main">
            <a:off x="4616482" y="48577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real model jobs completed on provided-camera frames</a:t>
            </a:r>
          </a:p>
        </p:txBody>
      </p:sp>
      <p:sp>
        <p:nvSpPr>
          <p:cNvPr id="9" name="">
            <a:extLst xmlns:a="http://schemas.openxmlformats.org/drawingml/2006/main">
              <a:ext uri="{FF2B5EF4-FFF2-40B4-BE49-F238E27FC236}">
                <a16:creationId xmlns:a16="http://schemas.microsoft.com/office/drawing/2014/main" id="{572EC7A0-7714-47AC-B174-A6B7943D6078}"/>
              </a:ext>
            </a:extLst>
          </p:cNvPr>
          <p:cNvSpPr>
            <a:spLocks xmlns:a="http://schemas.openxmlformats.org/drawingml/2006/main" noGrp="1"/>
          </p:cNvSpPr>
          <p:nvPr/>
        </p:nvSpPr>
        <p:spPr>
          <a:xfrm xmlns:a="http://schemas.openxmlformats.org/drawingml/2006/main">
            <a:off x="8232267" y="3019425"/>
            <a:ext cx="3571875" cy="2971800"/>
          </a:xfrm>
          <a:prstGeom xmlns:a="http://schemas.openxmlformats.org/drawingml/2006/main" prst="rect">
            <a:avLst/>
          </a:prstGeom>
          <a:solidFill xmlns:a="http://schemas.openxmlformats.org/drawingml/2006/main">
            <a:srgbClr val="EDEDED"/>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751AD422-E928-49DC-B604-24A71A763C26}"/>
              </a:ext>
            </a:extLst>
          </p:cNvPr>
          <p:cNvSpPr>
            <a:spLocks xmlns:a="http://schemas.openxmlformats.org/drawingml/2006/main" noGrp="1"/>
          </p:cNvSpPr>
          <p:nvPr/>
        </p:nvSpPr>
        <p:spPr>
          <a:xfrm xmlns:a="http://schemas.openxmlformats.org/drawingml/2006/main">
            <a:off x="8537067" y="3381375"/>
            <a:ext cx="29527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4200" b="1">
                <a:solidFill>
                  <a:srgbClr val="0B0F0D"/>
                </a:solidFill>
                <a:latin typeface="Helvetica Neue"/>
                <a:ea typeface="Helvetica Neue"/>
                <a:cs typeface="Helvetica Neue"/>
              </a:defRPr>
            </a:pPr>
            <a:r>
              <a:rPr sz="4200" b="1">
                <a:solidFill>
                  <a:srgbClr val="0B0F0D"/>
                </a:solidFill>
                <a:latin typeface="Helvetica Neue"/>
                <a:ea typeface="Helvetica Neue"/>
                <a:cs typeface="Helvetica Neue"/>
              </a:rPr>
              <a:t>0</a:t>
            </a:r>
          </a:p>
        </p:txBody>
      </p:sp>
      <p:sp>
        <p:nvSpPr>
          <p:cNvPr id="11" name="">
            <a:extLst xmlns:a="http://schemas.openxmlformats.org/drawingml/2006/main">
              <a:ext uri="{FF2B5EF4-FFF2-40B4-BE49-F238E27FC236}">
                <a16:creationId xmlns:a16="http://schemas.microsoft.com/office/drawing/2014/main" id="{70B1AFFF-FBE9-4D01-9F0A-FB1F1F4F492B}"/>
              </a:ext>
            </a:extLst>
          </p:cNvPr>
          <p:cNvSpPr>
            <a:spLocks xmlns:a="http://schemas.openxmlformats.org/drawingml/2006/main" noGrp="1"/>
          </p:cNvSpPr>
          <p:nvPr/>
        </p:nvSpPr>
        <p:spPr>
          <a:xfrm xmlns:a="http://schemas.openxmlformats.org/drawingml/2006/main">
            <a:off x="8537067" y="48577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model failures, capacity drops or stale drops in that retained run</a:t>
            </a:r>
          </a:p>
        </p:txBody>
      </p:sp>
      <p:sp>
        <p:nvSpPr>
          <p:cNvPr id="12" name="">
            <a:extLst xmlns:a="http://schemas.openxmlformats.org/drawingml/2006/main">
              <a:ext uri="{FF2B5EF4-FFF2-40B4-BE49-F238E27FC236}">
                <a16:creationId xmlns:a16="http://schemas.microsoft.com/office/drawing/2014/main" id="{559FD658-2CC1-47CB-9CE5-150340D096D9}"/>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07</a:t>
            </a:r>
          </a:p>
        </p:txBody>
      </p:sp>
    </p:spTree>
    <p:extLst>
      <p:ext uri="{BB962C8B-B14F-4D97-AF65-F5344CB8AC3E}">
        <p14:creationId xmlns:p14="http://schemas.microsoft.com/office/powerpoint/2010/main" val="210278884"/>
      </p:ext>
    </p:extLst>
  </p:cSld>
</p:sld>
</file>

<file path=ppt/slides/slide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97FD3E77-B01B-4DCB-94D0-44B7D32238BD}"/>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Spend compute only where evidence can improve</a:t>
            </a:r>
          </a:p>
        </p:txBody>
      </p:sp>
      <p:sp>
        <p:nvSpPr>
          <p:cNvPr id="2" name="">
            <a:extLst xmlns:a="http://schemas.openxmlformats.org/drawingml/2006/main">
              <a:ext uri="{FF2B5EF4-FFF2-40B4-BE49-F238E27FC236}">
                <a16:creationId xmlns:a16="http://schemas.microsoft.com/office/drawing/2014/main" id="{7425BCB0-E22F-4ED5-AC1F-0348D1796411}"/>
              </a:ext>
            </a:extLst>
          </p:cNvPr>
          <p:cNvSpPr>
            <a:spLocks xmlns:a="http://schemas.openxmlformats.org/drawingml/2006/main" noGrp="1"/>
          </p:cNvSpPr>
          <p:nvPr/>
        </p:nvSpPr>
        <p:spPr>
          <a:xfrm xmlns:a="http://schemas.openxmlformats.org/drawingml/2006/main">
            <a:off x="393668" y="1285875"/>
            <a:ext cx="10668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Measured on 32 provided-camera model jobs; wall latency is p50 / p95.</a:t>
            </a:r>
          </a:p>
        </p:txBody>
      </p:sp>
      <p:sp>
        <p:nvSpPr>
          <p:cNvPr id="3" name="">
            <a:extLst xmlns:a="http://schemas.openxmlformats.org/drawingml/2006/main">
              <a:ext uri="{FF2B5EF4-FFF2-40B4-BE49-F238E27FC236}">
                <a16:creationId xmlns:a16="http://schemas.microsoft.com/office/drawing/2014/main" id="{F4FF7249-F5E8-4393-8479-78A4A4D2E213}"/>
              </a:ext>
            </a:extLst>
          </p:cNvPr>
          <p:cNvSpPr>
            <a:spLocks xmlns:a="http://schemas.openxmlformats.org/drawingml/2006/main" noGrp="1"/>
          </p:cNvSpPr>
          <p:nvPr/>
        </p:nvSpPr>
        <p:spPr>
          <a:xfrm xmlns:a="http://schemas.openxmlformats.org/drawingml/2006/main">
            <a:off x="393668" y="3019425"/>
            <a:ext cx="3571875" cy="2971800"/>
          </a:xfrm>
          <a:prstGeom xmlns:a="http://schemas.openxmlformats.org/drawingml/2006/main" prst="rect">
            <a:avLst/>
          </a:prstGeom>
          <a:solidFill xmlns:a="http://schemas.openxmlformats.org/drawingml/2006/main">
            <a:srgbClr val="EDEDED"/>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0D055384-F511-4512-8478-16ED38B1D412}"/>
              </a:ext>
            </a:extLst>
          </p:cNvPr>
          <p:cNvSpPr>
            <a:spLocks xmlns:a="http://schemas.openxmlformats.org/drawingml/2006/main" noGrp="1"/>
          </p:cNvSpPr>
          <p:nvPr/>
        </p:nvSpPr>
        <p:spPr>
          <a:xfrm xmlns:a="http://schemas.openxmlformats.org/drawingml/2006/main">
            <a:off x="698468" y="3381375"/>
            <a:ext cx="29527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4200" b="1">
                <a:solidFill>
                  <a:srgbClr val="0B0F0D"/>
                </a:solidFill>
                <a:latin typeface="Helvetica Neue"/>
                <a:ea typeface="Helvetica Neue"/>
                <a:cs typeface="Helvetica Neue"/>
              </a:defRPr>
            </a:pPr>
            <a:r>
              <a:rPr sz="4200" b="1">
                <a:solidFill>
                  <a:srgbClr val="0B0F0D"/>
                </a:solidFill>
                <a:latin typeface="Helvetica Neue"/>
                <a:ea typeface="Helvetica Neue"/>
                <a:cs typeface="Helvetica Neue"/>
              </a:rPr>
              <a:t>170 / 431</a:t>
            </a:r>
          </a:p>
        </p:txBody>
      </p:sp>
      <p:sp>
        <p:nvSpPr>
          <p:cNvPr id="5" name="">
            <a:extLst xmlns:a="http://schemas.openxmlformats.org/drawingml/2006/main">
              <a:ext uri="{FF2B5EF4-FFF2-40B4-BE49-F238E27FC236}">
                <a16:creationId xmlns:a16="http://schemas.microsoft.com/office/drawing/2014/main" id="{8A8311D4-D146-42C4-87CD-2CC0A9CB1508}"/>
              </a:ext>
            </a:extLst>
          </p:cNvPr>
          <p:cNvSpPr>
            <a:spLocks xmlns:a="http://schemas.openxmlformats.org/drawingml/2006/main" noGrp="1"/>
          </p:cNvSpPr>
          <p:nvPr/>
        </p:nvSpPr>
        <p:spPr>
          <a:xfrm xmlns:a="http://schemas.openxmlformats.org/drawingml/2006/main">
            <a:off x="698468" y="48577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vehicle detection · milliseconds</a:t>
            </a:r>
          </a:p>
        </p:txBody>
      </p:sp>
      <p:sp>
        <p:nvSpPr>
          <p:cNvPr id="6" name="">
            <a:extLst xmlns:a="http://schemas.openxmlformats.org/drawingml/2006/main">
              <a:ext uri="{FF2B5EF4-FFF2-40B4-BE49-F238E27FC236}">
                <a16:creationId xmlns:a16="http://schemas.microsoft.com/office/drawing/2014/main" id="{31AFE370-C1D4-41B8-8B66-BDFA4400D722}"/>
              </a:ext>
            </a:extLst>
          </p:cNvPr>
          <p:cNvSpPr>
            <a:spLocks xmlns:a="http://schemas.openxmlformats.org/drawingml/2006/main" noGrp="1"/>
          </p:cNvSpPr>
          <p:nvPr/>
        </p:nvSpPr>
        <p:spPr>
          <a:xfrm xmlns:a="http://schemas.openxmlformats.org/drawingml/2006/main">
            <a:off x="4311682" y="3019425"/>
            <a:ext cx="3571875" cy="2971800"/>
          </a:xfrm>
          <a:prstGeom xmlns:a="http://schemas.openxmlformats.org/drawingml/2006/main" prst="rect">
            <a:avLst/>
          </a:prstGeom>
          <a:solidFill xmlns:a="http://schemas.openxmlformats.org/drawingml/2006/main">
            <a:srgbClr val="E7F8D3"/>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3755D147-ACE6-4F09-B4CB-9F80BF5293F8}"/>
              </a:ext>
            </a:extLst>
          </p:cNvPr>
          <p:cNvSpPr>
            <a:spLocks xmlns:a="http://schemas.openxmlformats.org/drawingml/2006/main" noGrp="1"/>
          </p:cNvSpPr>
          <p:nvPr/>
        </p:nvSpPr>
        <p:spPr>
          <a:xfrm xmlns:a="http://schemas.openxmlformats.org/drawingml/2006/main">
            <a:off x="4616482" y="3381375"/>
            <a:ext cx="29527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4200" b="1">
                <a:solidFill>
                  <a:srgbClr val="0B0F0D"/>
                </a:solidFill>
                <a:latin typeface="Helvetica Neue"/>
                <a:ea typeface="Helvetica Neue"/>
                <a:cs typeface="Helvetica Neue"/>
              </a:defRPr>
            </a:pPr>
            <a:r>
              <a:rPr sz="4200" b="1">
                <a:solidFill>
                  <a:srgbClr val="0B0F0D"/>
                </a:solidFill>
                <a:latin typeface="Helvetica Neue"/>
                <a:ea typeface="Helvetica Neue"/>
                <a:cs typeface="Helvetica Neue"/>
              </a:rPr>
              <a:t>22.8 / 49.4</a:t>
            </a:r>
          </a:p>
        </p:txBody>
      </p:sp>
      <p:sp>
        <p:nvSpPr>
          <p:cNvPr id="8" name="">
            <a:extLst xmlns:a="http://schemas.openxmlformats.org/drawingml/2006/main">
              <a:ext uri="{FF2B5EF4-FFF2-40B4-BE49-F238E27FC236}">
                <a16:creationId xmlns:a16="http://schemas.microsoft.com/office/drawing/2014/main" id="{181E75F0-1B87-4FCA-99BB-E1FFDC062FF8}"/>
              </a:ext>
            </a:extLst>
          </p:cNvPr>
          <p:cNvSpPr>
            <a:spLocks xmlns:a="http://schemas.openxmlformats.org/drawingml/2006/main" noGrp="1"/>
          </p:cNvSpPr>
          <p:nvPr/>
        </p:nvSpPr>
        <p:spPr>
          <a:xfrm xmlns:a="http://schemas.openxmlformats.org/drawingml/2006/main">
            <a:off x="4616482" y="48577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plate localization · milliseconds</a:t>
            </a:r>
          </a:p>
        </p:txBody>
      </p:sp>
      <p:sp>
        <p:nvSpPr>
          <p:cNvPr id="9" name="">
            <a:extLst xmlns:a="http://schemas.openxmlformats.org/drawingml/2006/main">
              <a:ext uri="{FF2B5EF4-FFF2-40B4-BE49-F238E27FC236}">
                <a16:creationId xmlns:a16="http://schemas.microsoft.com/office/drawing/2014/main" id="{0F32596A-AB90-44B3-8C92-0EC7133B5F15}"/>
              </a:ext>
            </a:extLst>
          </p:cNvPr>
          <p:cNvSpPr>
            <a:spLocks xmlns:a="http://schemas.openxmlformats.org/drawingml/2006/main" noGrp="1"/>
          </p:cNvSpPr>
          <p:nvPr/>
        </p:nvSpPr>
        <p:spPr>
          <a:xfrm xmlns:a="http://schemas.openxmlformats.org/drawingml/2006/main">
            <a:off x="8232267" y="3019425"/>
            <a:ext cx="3571875" cy="2971800"/>
          </a:xfrm>
          <a:prstGeom xmlns:a="http://schemas.openxmlformats.org/drawingml/2006/main" prst="rect">
            <a:avLst/>
          </a:prstGeom>
          <a:solidFill xmlns:a="http://schemas.openxmlformats.org/drawingml/2006/main">
            <a:srgbClr val="EDEDED"/>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ED3626BF-DED8-4A0A-8F29-2E6CD71857B0}"/>
              </a:ext>
            </a:extLst>
          </p:cNvPr>
          <p:cNvSpPr>
            <a:spLocks xmlns:a="http://schemas.openxmlformats.org/drawingml/2006/main" noGrp="1"/>
          </p:cNvSpPr>
          <p:nvPr/>
        </p:nvSpPr>
        <p:spPr>
          <a:xfrm xmlns:a="http://schemas.openxmlformats.org/drawingml/2006/main">
            <a:off x="8537067" y="3381375"/>
            <a:ext cx="29527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3300" b="1">
                <a:solidFill>
                  <a:srgbClr val="0B0F0D"/>
                </a:solidFill>
                <a:latin typeface="Helvetica Neue"/>
                <a:ea typeface="Helvetica Neue"/>
                <a:cs typeface="Helvetica Neue"/>
              </a:defRPr>
            </a:pPr>
            <a:r>
              <a:rPr sz="3300" b="1">
                <a:solidFill>
                  <a:srgbClr val="0B0F0D"/>
                </a:solidFill>
                <a:latin typeface="Helvetica Neue"/>
                <a:ea typeface="Helvetica Neue"/>
                <a:cs typeface="Helvetica Neue"/>
              </a:rPr>
              <a:t>4.1 / 9.7</a:t>
            </a:r>
          </a:p>
        </p:txBody>
      </p:sp>
      <p:sp>
        <p:nvSpPr>
          <p:cNvPr id="11" name="">
            <a:extLst xmlns:a="http://schemas.openxmlformats.org/drawingml/2006/main">
              <a:ext uri="{FF2B5EF4-FFF2-40B4-BE49-F238E27FC236}">
                <a16:creationId xmlns:a16="http://schemas.microsoft.com/office/drawing/2014/main" id="{85AC44D9-27F3-46DE-8423-143BDCBF9251}"/>
              </a:ext>
            </a:extLst>
          </p:cNvPr>
          <p:cNvSpPr>
            <a:spLocks xmlns:a="http://schemas.openxmlformats.org/drawingml/2006/main" noGrp="1"/>
          </p:cNvSpPr>
          <p:nvPr/>
        </p:nvSpPr>
        <p:spPr>
          <a:xfrm xmlns:a="http://schemas.openxmlformats.org/drawingml/2006/main">
            <a:off x="8537067" y="48577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scout OCR · milliseconds</a:t>
            </a:r>
          </a:p>
        </p:txBody>
      </p:sp>
      <p:sp>
        <p:nvSpPr>
          <p:cNvPr id="12" name="">
            <a:extLst xmlns:a="http://schemas.openxmlformats.org/drawingml/2006/main">
              <a:ext uri="{FF2B5EF4-FFF2-40B4-BE49-F238E27FC236}">
                <a16:creationId xmlns:a16="http://schemas.microsoft.com/office/drawing/2014/main" id="{E454CEE6-4013-49AB-88A7-1A49672E2C20}"/>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08</a:t>
            </a:r>
          </a:p>
        </p:txBody>
      </p:sp>
    </p:spTree>
    <p:extLst>
      <p:ext uri="{BB962C8B-B14F-4D97-AF65-F5344CB8AC3E}">
        <p14:creationId xmlns:p14="http://schemas.microsoft.com/office/powerpoint/2010/main" val="1047075492"/>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6B236DF8-F1ED-461A-8939-808D7AC7B16F}"/>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State scale comes from regional cells, not one video lake</a:t>
            </a:r>
          </a:p>
        </p:txBody>
      </p:sp>
      <p:sp>
        <p:nvSpPr>
          <p:cNvPr id="2" name="">
            <a:extLst xmlns:a="http://schemas.openxmlformats.org/drawingml/2006/main">
              <a:ext uri="{FF2B5EF4-FFF2-40B4-BE49-F238E27FC236}">
                <a16:creationId xmlns:a16="http://schemas.microsoft.com/office/drawing/2014/main" id="{AB147B18-673A-4EB4-8066-E3D7E82EA92B}"/>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74262241-3F33-4286-BF04-B1A69ABF91E9}"/>
              </a:ext>
            </a:extLst>
          </p:cNvPr>
          <p:cNvSpPr>
            <a:spLocks xmlns:a="http://schemas.openxmlformats.org/drawingml/2006/main" noGrp="1"/>
          </p:cNvSpPr>
          <p:nvPr/>
        </p:nvSpPr>
        <p:spPr>
          <a:xfrm xmlns:a="http://schemas.openxmlformats.org/drawingml/2006/main">
            <a:off x="6096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Regional pixel plane</a:t>
            </a:r>
          </a:p>
        </p:txBody>
      </p:sp>
      <p:sp>
        <p:nvSpPr>
          <p:cNvPr id="4" name="">
            <a:extLst xmlns:a="http://schemas.openxmlformats.org/drawingml/2006/main">
              <a:ext uri="{FF2B5EF4-FFF2-40B4-BE49-F238E27FC236}">
                <a16:creationId xmlns:a16="http://schemas.microsoft.com/office/drawing/2014/main" id="{92911E28-45BC-48D9-8D3D-E76D57DB9DE8}"/>
              </a:ext>
            </a:extLst>
          </p:cNvPr>
          <p:cNvSpPr>
            <a:spLocks xmlns:a="http://schemas.openxmlformats.org/drawingml/2006/main" noGrp="1"/>
          </p:cNvSpPr>
          <p:nvPr/>
        </p:nvSpPr>
        <p:spPr>
          <a:xfrm xmlns:a="http://schemas.openxmlformats.org/drawingml/2006/main">
            <a:off x="6096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One active decode owner per camera. Bounded queues drop stale work. Existing departmental storage remains authoritative. Cells scale by camera assignment.</a:t>
            </a:r>
          </a:p>
        </p:txBody>
      </p:sp>
      <p:sp>
        <p:nvSpPr>
          <p:cNvPr id="5" name="">
            <a:extLst xmlns:a="http://schemas.openxmlformats.org/drawingml/2006/main">
              <a:ext uri="{FF2B5EF4-FFF2-40B4-BE49-F238E27FC236}">
                <a16:creationId xmlns:a16="http://schemas.microsoft.com/office/drawing/2014/main" id="{2189F102-6534-4447-92D7-0F2CAFBFA7F1}"/>
              </a:ext>
            </a:extLst>
          </p:cNvPr>
          <p:cNvSpPr>
            <a:spLocks xmlns:a="http://schemas.openxmlformats.org/drawingml/2006/main" noGrp="1"/>
          </p:cNvSpPr>
          <p:nvPr/>
        </p:nvSpPr>
        <p:spPr>
          <a:xfrm xmlns:a="http://schemas.openxmlformats.org/drawingml/2006/main">
            <a:off x="64770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State evidence plane</a:t>
            </a:r>
          </a:p>
        </p:txBody>
      </p:sp>
      <p:sp>
        <p:nvSpPr>
          <p:cNvPr id="6" name="">
            <a:extLst xmlns:a="http://schemas.openxmlformats.org/drawingml/2006/main">
              <a:ext uri="{FF2B5EF4-FFF2-40B4-BE49-F238E27FC236}">
                <a16:creationId xmlns:a16="http://schemas.microsoft.com/office/drawing/2014/main" id="{EFF3AD3D-52B8-4622-9EC3-E4D66A54510E}"/>
              </a:ext>
            </a:extLst>
          </p:cNvPr>
          <p:cNvSpPr>
            <a:spLocks xmlns:a="http://schemas.openxmlformats.org/drawingml/2006/main" noGrp="1"/>
          </p:cNvSpPr>
          <p:nvPr/>
        </p:nvSpPr>
        <p:spPr>
          <a:xfrm xmlns:a="http://schemas.openxmlformats.org/drawingml/2006/main">
            <a:off x="64770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At 80,000 cameras, 1–2 Mbit/s central copies mean 80–160 Gbit/s and 0.864–1.728 PB/day before replication. Searchable metadata stays central.</a:t>
            </a:r>
          </a:p>
        </p:txBody>
      </p:sp>
      <p:sp>
        <p:nvSpPr>
          <p:cNvPr id="7" name="">
            <a:extLst xmlns:a="http://schemas.openxmlformats.org/drawingml/2006/main">
              <a:ext uri="{FF2B5EF4-FFF2-40B4-BE49-F238E27FC236}">
                <a16:creationId xmlns:a16="http://schemas.microsoft.com/office/drawing/2014/main" id="{9F11A1CB-D76C-4C85-B708-03CE55BC612E}"/>
              </a:ext>
            </a:extLst>
          </p:cNvPr>
          <p:cNvSpPr>
            <a:spLocks xmlns:a="http://schemas.openxmlformats.org/drawingml/2006/main" noGrp="1"/>
          </p:cNvSpPr>
          <p:nvPr/>
        </p:nvSpPr>
        <p:spPr>
          <a:xfrm xmlns:a="http://schemas.openxmlformats.org/drawingml/2006/main">
            <a:off x="5934075" y="1952625"/>
            <a:ext cx="0" cy="360045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8" name="">
            <a:extLst xmlns:a="http://schemas.openxmlformats.org/drawingml/2006/main">
              <a:ext uri="{FF2B5EF4-FFF2-40B4-BE49-F238E27FC236}">
                <a16:creationId xmlns:a16="http://schemas.microsoft.com/office/drawing/2014/main" id="{423F9344-3D36-4DE6-B290-D48F3191F233}"/>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09</a:t>
            </a:r>
          </a:p>
        </p:txBody>
      </p:sp>
    </p:spTree>
    <p:extLst>
      <p:ext uri="{BB962C8B-B14F-4D97-AF65-F5344CB8AC3E}">
        <p14:creationId xmlns:p14="http://schemas.microsoft.com/office/powerpoint/2010/main" val="685860147"/>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2026-08-31T02:42:02.5080000Z</dcterms:created>
  <dcterms:modified xsi:type="dcterms:W3CDTF">2026-08-31T02:42:02.5080000Z</dcterms:modified>
</coreProperties>
</file>