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992fa7ad3ae44ba4" /><Relationship Type="http://schemas.openxmlformats.org/officeDocument/2006/relationships/extended-properties" Target="/docProps/app.xml" Id="Rb4443a8035834c89" /><Relationship Type="http://schemas.openxmlformats.org/officeDocument/2006/relationships/officeDocument" Target="/ppt/presentation.xml" Id="R51bb440a63a54816" /></Relationships>
</file>

<file path=ppt/presentation.xml><?xml version="1.0" encoding="utf-8"?>
<p:presentation xmlns:p="http://schemas.openxmlformats.org/presentationml/2006/main">
  <p:sldMasterIdLst>
    <p:sldMasterId xmlns:r="http://schemas.openxmlformats.org/officeDocument/2006/relationships" id="2147483648" r:id="Rb7dcb66cfd42413b"/>
  </p:sldMasterIdLst>
  <p:notesMasterIdLst>
    <p:notesMasterId xmlns:r="http://schemas.openxmlformats.org/officeDocument/2006/relationships" r:id="R51c9d99c22bd4449"/>
  </p:notesMasterIdLst>
  <p:sldIdLst>
    <p:sldId xmlns:r="http://schemas.openxmlformats.org/officeDocument/2006/relationships" id="256" r:id="R00cc876445854c3f"/>
    <p:sldId xmlns:r="http://schemas.openxmlformats.org/officeDocument/2006/relationships" id="257" r:id="R63395c18edd64e3a"/>
    <p:sldId xmlns:r="http://schemas.openxmlformats.org/officeDocument/2006/relationships" id="258" r:id="R615979dc3ed34586"/>
    <p:sldId xmlns:r="http://schemas.openxmlformats.org/officeDocument/2006/relationships" id="259" r:id="R19e1473684474517"/>
    <p:sldId xmlns:r="http://schemas.openxmlformats.org/officeDocument/2006/relationships" id="260" r:id="R70a4d86aa0ff4886"/>
    <p:sldId xmlns:r="http://schemas.openxmlformats.org/officeDocument/2006/relationships" id="261" r:id="R928b9a322fed4af8"/>
    <p:sldId xmlns:r="http://schemas.openxmlformats.org/officeDocument/2006/relationships" id="262" r:id="R6c54fe76bfc5459e"/>
    <p:sldId xmlns:r="http://schemas.openxmlformats.org/officeDocument/2006/relationships" id="263" r:id="R640408fe952548f1"/>
    <p:sldId xmlns:r="http://schemas.openxmlformats.org/officeDocument/2006/relationships" id="264" r:id="R1e1a057e03c241b8"/>
    <p:sldId xmlns:r="http://schemas.openxmlformats.org/officeDocument/2006/relationships" id="265" r:id="R369bef7cb8a948bc"/>
    <p:sldId xmlns:r="http://schemas.openxmlformats.org/officeDocument/2006/relationships" id="266" r:id="R68fd929199404daf"/>
    <p:sldId xmlns:r="http://schemas.openxmlformats.org/officeDocument/2006/relationships" id="267" r:id="R861b7bc6cfa24ec7"/>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747a32616e034e93" /><Relationship Type="http://schemas.openxmlformats.org/officeDocument/2006/relationships/slideMaster" Target="/ppt/slideMasters/slideMaster1.xml" Id="Rb7dcb66cfd42413b" /><Relationship Type="http://schemas.openxmlformats.org/officeDocument/2006/relationships/notesMaster" Target="/ppt/notesMasters/notesMaster1.xml" Id="R51c9d99c22bd4449" /><Relationship Type="http://schemas.openxmlformats.org/officeDocument/2006/relationships/presProps" Target="/ppt/presProps.xml" Id="Ra341e554a89a4372" /><Relationship Type="http://schemas.openxmlformats.org/officeDocument/2006/relationships/tableStyles" Target="/ppt/tableStyles.xml" Id="R53c03db49e7a42b6" /><Relationship Type="http://schemas.openxmlformats.org/officeDocument/2006/relationships/slide" Target="/ppt/slides/slide1.xml" Id="R00cc876445854c3f" /><Relationship Type="http://schemas.openxmlformats.org/officeDocument/2006/relationships/slide" Target="/ppt/slides/slide2.xml" Id="R63395c18edd64e3a" /><Relationship Type="http://schemas.openxmlformats.org/officeDocument/2006/relationships/slide" Target="/ppt/slides/slide3.xml" Id="R615979dc3ed34586" /><Relationship Type="http://schemas.openxmlformats.org/officeDocument/2006/relationships/slide" Target="/ppt/slides/slide4.xml" Id="R19e1473684474517" /><Relationship Type="http://schemas.openxmlformats.org/officeDocument/2006/relationships/slide" Target="/ppt/slides/slide5.xml" Id="R70a4d86aa0ff4886" /><Relationship Type="http://schemas.openxmlformats.org/officeDocument/2006/relationships/slide" Target="/ppt/slides/slide6.xml" Id="R928b9a322fed4af8" /><Relationship Type="http://schemas.openxmlformats.org/officeDocument/2006/relationships/slide" Target="/ppt/slides/slide7.xml" Id="R6c54fe76bfc5459e" /><Relationship Type="http://schemas.openxmlformats.org/officeDocument/2006/relationships/slide" Target="/ppt/slides/slide8.xml" Id="R640408fe952548f1" /><Relationship Type="http://schemas.openxmlformats.org/officeDocument/2006/relationships/slide" Target="/ppt/slides/slide9.xml" Id="R1e1a057e03c241b8" /><Relationship Type="http://schemas.openxmlformats.org/officeDocument/2006/relationships/slide" Target="/ppt/slides/slide10.xml" Id="R369bef7cb8a948bc" /><Relationship Type="http://schemas.openxmlformats.org/officeDocument/2006/relationships/slide" Target="/ppt/slides/slide11.xml" Id="R68fd929199404daf" /><Relationship Type="http://schemas.openxmlformats.org/officeDocument/2006/relationships/slide" Target="/ppt/slides/slide12.xml" Id="R861b7bc6cfa24ec7"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0efaeab65ce140b5"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1a7b7ba820544fb6" /><Relationship Type="http://schemas.openxmlformats.org/officeDocument/2006/relationships/notesMaster" Target="/ppt/notesMasters/notesMaster1.xml" Id="Rd9f8be404c1946a5"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6ff3cbc2ce6b49a7" /><Relationship Type="http://schemas.openxmlformats.org/officeDocument/2006/relationships/notesMaster" Target="/ppt/notesMasters/notesMaster1.xml" Id="Rdfc1170478fd4d55"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1d9e8b895ca74c63" /><Relationship Type="http://schemas.openxmlformats.org/officeDocument/2006/relationships/notesMaster" Target="/ppt/notesMasters/notesMaster1.xml" Id="Rc80ebe8a6402418e"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dcf4af893bd64a92" /><Relationship Type="http://schemas.openxmlformats.org/officeDocument/2006/relationships/notesMaster" Target="/ppt/notesMasters/notesMaster1.xml" Id="Rdcb4f52acd3b4843" /></Relationships>
</file>

<file path=ppt/notesSlides/_rels/notesSlide2.xml.rels>&#65279;<?xml version="1.0" encoding="utf-8"?><Relationships xmlns="http://schemas.openxmlformats.org/package/2006/relationships"><Relationship Type="http://schemas.openxmlformats.org/officeDocument/2006/relationships/slide" Target="/ppt/slides/slide2.xml" Id="R5b78e379c7dd4d6a" /><Relationship Type="http://schemas.openxmlformats.org/officeDocument/2006/relationships/notesMaster" Target="/ppt/notesMasters/notesMaster1.xml" Id="R7fc0e4c6db3d4572" /></Relationships>
</file>

<file path=ppt/notesSlides/_rels/notesSlide3.xml.rels>&#65279;<?xml version="1.0" encoding="utf-8"?><Relationships xmlns="http://schemas.openxmlformats.org/package/2006/relationships"><Relationship Type="http://schemas.openxmlformats.org/officeDocument/2006/relationships/slide" Target="/ppt/slides/slide3.xml" Id="R7e165fcbc3dc4346" /><Relationship Type="http://schemas.openxmlformats.org/officeDocument/2006/relationships/notesMaster" Target="/ppt/notesMasters/notesMaster1.xml" Id="R8279486a7aa6472f" /></Relationships>
</file>

<file path=ppt/notesSlides/_rels/notesSlide4.xml.rels>&#65279;<?xml version="1.0" encoding="utf-8"?><Relationships xmlns="http://schemas.openxmlformats.org/package/2006/relationships"><Relationship Type="http://schemas.openxmlformats.org/officeDocument/2006/relationships/slide" Target="/ppt/slides/slide4.xml" Id="Rdc37f9f87a4b4f81" /><Relationship Type="http://schemas.openxmlformats.org/officeDocument/2006/relationships/notesMaster" Target="/ppt/notesMasters/notesMaster1.xml" Id="Rd34788c316e94973" /></Relationships>
</file>

<file path=ppt/notesSlides/_rels/notesSlide5.xml.rels>&#65279;<?xml version="1.0" encoding="utf-8"?><Relationships xmlns="http://schemas.openxmlformats.org/package/2006/relationships"><Relationship Type="http://schemas.openxmlformats.org/officeDocument/2006/relationships/slide" Target="/ppt/slides/slide5.xml" Id="Reb42e5e3866b41c0" /><Relationship Type="http://schemas.openxmlformats.org/officeDocument/2006/relationships/notesMaster" Target="/ppt/notesMasters/notesMaster1.xml" Id="R7d81f7252c5a4b7d" /></Relationships>
</file>

<file path=ppt/notesSlides/_rels/notesSlide6.xml.rels>&#65279;<?xml version="1.0" encoding="utf-8"?><Relationships xmlns="http://schemas.openxmlformats.org/package/2006/relationships"><Relationship Type="http://schemas.openxmlformats.org/officeDocument/2006/relationships/slide" Target="/ppt/slides/slide6.xml" Id="Rd2042d0754b14b8e" /><Relationship Type="http://schemas.openxmlformats.org/officeDocument/2006/relationships/notesMaster" Target="/ppt/notesMasters/notesMaster1.xml" Id="R11bd024e45cd4a03" /></Relationships>
</file>

<file path=ppt/notesSlides/_rels/notesSlide7.xml.rels>&#65279;<?xml version="1.0" encoding="utf-8"?><Relationships xmlns="http://schemas.openxmlformats.org/package/2006/relationships"><Relationship Type="http://schemas.openxmlformats.org/officeDocument/2006/relationships/slide" Target="/ppt/slides/slide7.xml" Id="R0ff875f9a0704bb6" /><Relationship Type="http://schemas.openxmlformats.org/officeDocument/2006/relationships/notesMaster" Target="/ppt/notesMasters/notesMaster1.xml" Id="R44acf0df859b478e" /></Relationships>
</file>

<file path=ppt/notesSlides/_rels/notesSlide8.xml.rels>&#65279;<?xml version="1.0" encoding="utf-8"?><Relationships xmlns="http://schemas.openxmlformats.org/package/2006/relationships"><Relationship Type="http://schemas.openxmlformats.org/officeDocument/2006/relationships/slide" Target="/ppt/slides/slide8.xml" Id="Rd26572f2db7f485b" /><Relationship Type="http://schemas.openxmlformats.org/officeDocument/2006/relationships/notesMaster" Target="/ppt/notesMasters/notesMaster1.xml" Id="R03216c6e3e9d4a60" /></Relationships>
</file>

<file path=ppt/notesSlides/_rels/notesSlide9.xml.rels>&#65279;<?xml version="1.0" encoding="utf-8"?><Relationships xmlns="http://schemas.openxmlformats.org/package/2006/relationships"><Relationship Type="http://schemas.openxmlformats.org/officeDocument/2006/relationships/slide" Target="/ppt/slides/slide9.xml" Id="Rcdd92504f1a5449e" /><Relationship Type="http://schemas.openxmlformats.org/officeDocument/2006/relationships/notesMaster" Target="/ppt/notesMasters/notesMaster1.xml" Id="Raa4b0cc1040a4b92"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An evidence-first vehicle journey system for Gujarat Police.</a:t>
            </a:r>
          </a:p>
          <a:p xmlns:a="http://schemas.openxmlformats.org/drawingml/2006/main">
            <a:r>
              <a:t/>
            </a:r>
          </a:p>
          <a:p xmlns:a="http://schemas.openxmlformats.org/drawingml/2006/main">
            <a:r>
              <a:t>[Sources]</a:t>
            </a:r>
          </a:p>
          <a:p xmlns:a="http://schemas.openxmlformats.org/drawingml/2006/main">
            <a:r>
              <a:t>https://sentinel.gujarat.gov.in/problems</a:t>
            </a:r>
          </a:p>
          <a:p xmlns:a="http://schemas.openxmlformats.org/drawingml/2006/main">
            <a:r>
              <a:t>https://sentinel.gujarat.gov.in/resource</a:t>
            </a:r>
          </a:p>
          <a:p xmlns:a="http://schemas.openxmlformats.org/drawingml/2006/main">
            <a:r>
              <a:t>https://sentinel.gujarat.gov.in/faqs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Replaceable adapters: The catalogue is the contract. RTSP/TCP serves inference; WHEP serves low-latency preview; HLS is a restricted-network fallback. Unknown organizer fields are preserved.</a:t>
            </a:r>
          </a:p>
          <a:p xmlns:a="http://schemas.openxmlformats.org/drawingml/2006/main">
            <a:r>
              <a:t>Least privilege: Consume only. Keep credentials memory-only. Scope search, evidence, watchlists, export and audit. Every correction is an event; raw evidence remains traceable.</a:t>
            </a:r>
          </a:p>
          <a:p xmlns:a="http://schemas.openxmlformats.org/drawingml/2006/main">
            <a:r>
              <a:t/>
            </a:r>
          </a:p>
          <a:p xmlns:a="http://schemas.openxmlformats.org/drawingml/2006/main">
            <a:r>
              <a:t>[Sources]</a:t>
            </a:r>
          </a:p>
          <a:p xmlns:a="http://schemas.openxmlformats.org/drawingml/2006/main">
            <a:r>
              <a:t>https://sentinel.gujarat.gov.in/resource</a:t>
            </a:r>
          </a:p>
          <a:p xmlns:a="http://schemas.openxmlformats.org/drawingml/2006/main">
            <a:r>
              <a:t>docs/security-architecture.md</a:t>
            </a:r>
          </a:p>
          <a:p xmlns:a="http://schemas.openxmlformats.org/drawingml/2006/main">
            <a:r>
              <a:t>docs/hld.md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5 September licensed replay and restart test prove one sighting, one proposed watchlist alert, three evidence crops, and no duplicate durable records. This is one-camera licensed media, not government recurrence. Palash clarified that the current provided set cannot support a two-camera journey; the later approximately 50 real cameras are the intended route acceptance set. This is a team clarification, not a published organizer promise. Model 2 still separately requires at least two provenance-confirmed source systems.</a:t>
            </a:r>
          </a:p>
          <a:p xmlns:a="http://schemas.openxmlformats.org/drawingml/2006/main">
            <a:r>
              <a:t/>
            </a:r>
          </a:p>
          <a:p xmlns:a="http://schemas.openxmlformats.org/drawingml/2006/main">
            <a:r>
              <a:t>[Sources]</a:t>
            </a:r>
          </a:p>
          <a:p xmlns:a="http://schemas.openxmlformats.org/drawingml/2006/main">
            <a:r>
              <a:t>https://sentinel.gujarat.gov.in/problems</a:t>
            </a:r>
          </a:p>
          <a:p xmlns:a="http://schemas.openxmlformats.org/drawingml/2006/main">
            <a:r>
              <a:t>output/benchmarks/licensed-recorded-demo-durability-2026-09-05.json</a:t>
            </a:r>
          </a:p>
          <a:p xmlns:a="http://schemas.openxmlformats.org/drawingml/2006/main">
            <a:r>
              <a:t>docs/government-acceptance-run.md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Evaluate the operator outcome: accuracy, evidence, latency and recovery under the same feeds.</a:t>
            </a:r>
          </a:p>
          <a:p xmlns:a="http://schemas.openxmlformats.org/drawingml/2006/main">
            <a:r>
              <a:t/>
            </a:r>
          </a:p>
          <a:p xmlns:a="http://schemas.openxmlformats.org/drawingml/2006/main">
            <a:r>
              <a:t>[Sources]</a:t>
            </a:r>
          </a:p>
          <a:p xmlns:a="http://schemas.openxmlformats.org/drawingml/2006/main">
            <a:r>
              <a:t>https://sentinel.gujarat.gov.in/problems</a:t>
            </a:r>
          </a:p>
          <a:p xmlns:a="http://schemas.openxmlformats.org/drawingml/2006/main">
            <a:r>
              <a:t>docs/hld.md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officer’s task: Enter the designated registration. Get the correct, time-ordered route quickly. Open the source evidence behind every material point.</a:t>
            </a:r>
          </a:p>
          <a:p xmlns:a="http://schemas.openxmlformats.org/drawingml/2006/main">
            <a:r>
              <a:t>What can go wrong: A fast false match is worse than a visible gap. Arrival time can misorder events. A confident-looking route can hide weak plate evidence.</a:t>
            </a:r>
          </a:p>
          <a:p xmlns:a="http://schemas.openxmlformats.org/drawingml/2006/main">
            <a:r>
              <a:t/>
            </a:r>
          </a:p>
          <a:p xmlns:a="http://schemas.openxmlformats.org/drawingml/2006/main">
            <a:r>
              <a:t>[Sources]</a:t>
            </a:r>
          </a:p>
          <a:p xmlns:a="http://schemas.openxmlformats.org/drawingml/2006/main">
            <a:r>
              <a:t>https://sentinel.gujarat.gov.in/problems</a:t>
            </a:r>
          </a:p>
          <a:p xmlns:a="http://schemas.openxmlformats.org/drawingml/2006/main">
            <a:r>
              <a:t>https://sentinel.gujarat.gov.in/resource</a:t>
            </a:r>
          </a:p>
          <a:p xmlns:a="http://schemas.openxmlformats.org/drawingml/2006/main">
            <a:r>
              <a:t>https://sentinel.gujarat.gov.in/faqs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Model 1: state truth: One camera registry with health, ownership, source-system provenance, verified GIS, audit history and visible data gaps.</a:t>
            </a:r>
          </a:p>
          <a:p xmlns:a="http://schemas.openxmlformats.org/drawingml/2006/main">
            <a:r>
              <a:t>Model 2: direct evidence: Consume departmental feeds without altering existing VMS or storage. Centralize sightings and selected evidence, not every pixel.</a:t>
            </a:r>
          </a:p>
          <a:p xmlns:a="http://schemas.openxmlformats.org/drawingml/2006/main">
            <a:r>
              <a:t/>
            </a:r>
          </a:p>
          <a:p xmlns:a="http://schemas.openxmlformats.org/drawingml/2006/main">
            <a:r>
              <a:t>[Sources]</a:t>
            </a:r>
          </a:p>
          <a:p xmlns:a="http://schemas.openxmlformats.org/drawingml/2006/main">
            <a:r>
              <a:t>https://sentinel.gujarat.gov.in/problems</a:t>
            </a:r>
          </a:p>
          <a:p xmlns:a="http://schemas.openxmlformats.org/drawingml/2006/main">
            <a:r>
              <a:t>docs/hld.md</a:t>
            </a:r>
          </a:p>
          <a:p xmlns:a="http://schemas.openxmlformats.org/drawingml/2006/main">
            <a:r>
              <a:t>docs/model-selection.md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Every stage has one job: discover dynamically, decode once, keep one exact scout bundle warm, and lazy-load one specialist verifier. Plate work is capped at three active tracks per frame because that was the smallest measured budget that restored the mandatory sighting, alert and route outcome. Both OCR paths must independently pass the temporal gate and agree exactly before an automatic sighting. Failure or disagreement becomes review, never an alert. Route points retain source time and provenance.</a:t>
            </a:r>
          </a:p>
          <a:p xmlns:a="http://schemas.openxmlformats.org/drawingml/2006/main">
            <a:r>
              <a:t/>
            </a:r>
          </a:p>
          <a:p xmlns:a="http://schemas.openxmlformats.org/drawingml/2006/main">
            <a:r>
              <a:t>[Sources]</a:t>
            </a:r>
          </a:p>
          <a:p xmlns:a="http://schemas.openxmlformats.org/drawingml/2006/main">
            <a:r>
              <a:t>https://sentinel.gujarat.gov.in/resource</a:t>
            </a:r>
          </a:p>
          <a:p xmlns:a="http://schemas.openxmlformats.org/drawingml/2006/main">
            <a:r>
              <a:t>output/diagrams/sentinel-workflow.svg</a:t>
            </a:r>
          </a:p>
          <a:p xmlns:a="http://schemas.openxmlformats.org/drawingml/2006/main">
            <a:r>
              <a:t>docs/hld.md</a:t>
            </a:r>
          </a:p>
          <a:p xmlns:a="http://schemas.openxmlformats.org/drawingml/2006/main">
            <a:r>
              <a:t>output/benchmarks/clean-start-recorded-demo-macbook-2026-08-31.json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Automatic alert authority stays strict: exact, multi-frame, cross-model agreement. Ambiguous OCR remains reviewable. If an authorized officer confirms retained evidence for the active designated target, the system may add that point to the route with explicit human-confirmed authority while withholding any automatic alert. A later rejection reverses the route projection without rewriting the source OCR record. The review semantics are tested, but the historical live-model review artifact is not claimed as current submission evidence.</a:t>
            </a:r>
          </a:p>
          <a:p xmlns:a="http://schemas.openxmlformats.org/drawingml/2006/main">
            <a:r>
              <a:t/>
            </a:r>
          </a:p>
          <a:p xmlns:a="http://schemas.openxmlformats.org/drawingml/2006/main">
            <a:r>
              <a:t>[Sources]</a:t>
            </a:r>
          </a:p>
          <a:p xmlns:a="http://schemas.openxmlformats.org/drawingml/2006/main">
            <a:r>
              <a:t>docs/hld.md</a:t>
            </a:r>
          </a:p>
          <a:p xmlns:a="http://schemas.openxmlformats.org/drawingml/2006/main">
            <a:r>
              <a:t>docs/contracts.md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current operator UI displays an immutable organizer-feed sighting captured on 2 September. It is not a new live observation. Exact source PTS is 198010 at 1/90000; event UTC and GIS coordinates remain unknown. The same crop is included in the dated report.</a:t>
            </a:r>
          </a:p>
          <a:p xmlns:a="http://schemas.openxmlformats.org/drawingml/2006/main">
            <a:r>
              <a:t/>
            </a:r>
          </a:p>
          <a:p xmlns:a="http://schemas.openxmlformats.org/drawingml/2006/main">
            <a:r>
              <a:t>[Sources]</a:t>
            </a:r>
          </a:p>
          <a:p xmlns:a="http://schemas.openxmlformats.org/drawingml/2006/main">
            <a:r>
              <a:t>output/reports/government-snapshot-2026-09-05-final/report.json</a:t>
            </a:r>
          </a:p>
          <a:p xmlns:a="http://schemas.openxmlformats.org/drawingml/2006/main">
            <a:r>
              <a:t>output/screenshots/government-proof-2026-09-05.png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These are corpus counts, not accuracy or unique vehicles. The 1,000 analysis events consist of 927 vehicle detections and 73 plate-verification requests. Separately there are four sightings: one supported and three review candidates, all on cam06. Nineteen retained RGB crops passed byte count, dimensions and SHA-256 verification. No cross-camera route is asserted.</a:t>
            </a:r>
          </a:p>
          <a:p xmlns:a="http://schemas.openxmlformats.org/drawingml/2006/main">
            <a:r>
              <a:t/>
            </a:r>
          </a:p>
          <a:p xmlns:a="http://schemas.openxmlformats.org/drawingml/2006/main">
            <a:r>
              <a:t>[Sources]</a:t>
            </a:r>
          </a:p>
          <a:p xmlns:a="http://schemas.openxmlformats.org/drawingml/2006/main">
            <a:r>
              <a:t>output/reports/government-snapshot-2026-09-05-final/report.json</a:t>
            </a:r>
          </a:p>
          <a:p xmlns:a="http://schemas.openxmlformats.org/drawingml/2006/main">
            <a:r>
              <a:t>output/corpus/government-provided-feed-2026-09-03/manifest-2026-09-02.json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Across the retained 506-job distributed run, per-cell vehicle-detection p50 ranged from 282.119 to 495.990 ms and p95 from 422.512 to 788.965 ms. Plate-localization p50 ranged from 46.119 to 130.945 ms and p95 from 105.609 to 562.856 ms. Scout-OCR p50 ranged from 9.368 to 20.562 ms and p95 from 20.851 to 144.120 ms. These are stage distributions across different hosts, not end-to-end operator latency, accuracy or statewide capacity.</a:t>
            </a:r>
          </a:p>
          <a:p xmlns:a="http://schemas.openxmlformats.org/drawingml/2006/main">
            <a:r>
              <a:t/>
            </a:r>
          </a:p>
          <a:p xmlns:a="http://schemas.openxmlformats.org/drawingml/2006/main">
            <a:r>
              <a:t>[Sources]</a:t>
            </a:r>
          </a:p>
          <a:p xmlns:a="http://schemas.openxmlformats.org/drawingml/2006/main">
            <a:r>
              <a:t>output/benchmarks/government-distributed-fleet-30cam-2026-09-02.json</a:t>
            </a:r>
          </a:p>
          <a:p xmlns:a="http://schemas.openxmlformats.org/drawingml/2006/main">
            <a:r>
              <a:t>docs/real-feed-performance.md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Regional pixel plane: One active decode owner per camera. Bounded queues drop stale work. Existing departmental storage remains authoritative. Cells scale by camera assignment.</a:t>
            </a:r>
          </a:p>
          <a:p xmlns:a="http://schemas.openxmlformats.org/drawingml/2006/main">
            <a:r>
              <a:t>State evidence plane: At 80,000 cameras, 1–2 Mbit/s central copies mean 80–160 Gbit/s and 0.864–1.728 PB/day before replication. Searchable metadata stays central.</a:t>
            </a:r>
          </a:p>
          <a:p xmlns:a="http://schemas.openxmlformats.org/drawingml/2006/main">
            <a:r>
              <a:t/>
            </a:r>
          </a:p>
          <a:p xmlns:a="http://schemas.openxmlformats.org/drawingml/2006/main">
            <a:r>
              <a:t>[Sources]</a:t>
            </a:r>
          </a:p>
          <a:p xmlns:a="http://schemas.openxmlformats.org/drawingml/2006/main">
            <a:r>
              <a:t>https://sentinel.gujarat.gov.in/problems</a:t>
            </a:r>
          </a:p>
          <a:p xmlns:a="http://schemas.openxmlformats.org/drawingml/2006/main">
            <a:r>
              <a:t>docs/hld.md</a:t>
            </a:r>
          </a:p>
          <a:p xmlns:a="http://schemas.openxmlformats.org/drawingml/2006/main">
            <a:r>
              <a:t>docs/sizing.md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3a9ea83195464cd4"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d2cfced4a8fd4230" /><Relationship Type="http://schemas.openxmlformats.org/officeDocument/2006/relationships/slideLayout" Target="/ppt/slideLayouts/slideLayout1.xml" Id="Rf8a82371b3a745f2"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f8a82371b3a745f2"/>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c87dc21bdff14ea5" /><Relationship Type="http://schemas.openxmlformats.org/officeDocument/2006/relationships/notesSlide" Target="/ppt/notesSlides/notesSlide1.xml" Id="Rdc01f0ed1ec44194"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9b40aa263e614087" /><Relationship Type="http://schemas.openxmlformats.org/officeDocument/2006/relationships/notesSlide" Target="/ppt/notesSlides/notesSlide10.xml" Id="R42531f7e4fca4860"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a34ffbb4aab949c7" /><Relationship Type="http://schemas.openxmlformats.org/officeDocument/2006/relationships/notesSlide" Target="/ppt/notesSlides/notesSlide11.xml" Id="R14229bd1fa364081"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40f44e9fa36f4209" /><Relationship Type="http://schemas.openxmlformats.org/officeDocument/2006/relationships/notesSlide" Target="/ppt/notesSlides/notesSlide12.xml" Id="R3c08c5d3a5ef4744"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b983c61fad57403a" /><Relationship Type="http://schemas.openxmlformats.org/officeDocument/2006/relationships/notesSlide" Target="/ppt/notesSlides/notesSlide2.xml" Id="R5f76487f0e6f46e9"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2895309cdff844cd" /><Relationship Type="http://schemas.openxmlformats.org/officeDocument/2006/relationships/notesSlide" Target="/ppt/notesSlides/notesSlide3.xml" Id="R786fdca2734f4c7b"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c8c12d747efe4737" /><Relationship Type="http://schemas.openxmlformats.org/officeDocument/2006/relationships/image" Target="/ppt/media/image.png" Id="R5ac00b86cef14214" /><Relationship Type="http://schemas.openxmlformats.org/officeDocument/2006/relationships/notesSlide" Target="/ppt/notesSlides/notesSlide4.xml" Id="R65abbdf589e6403f"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b858012b620b4722" /><Relationship Type="http://schemas.openxmlformats.org/officeDocument/2006/relationships/notesSlide" Target="/ppt/notesSlides/notesSlide5.xml" Id="R8b8702308e194bca"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d4f3ba55115f4584" /><Relationship Type="http://schemas.openxmlformats.org/officeDocument/2006/relationships/image" Target="/ppt/media/image2.png" Id="R266c87faa19c46d6" /><Relationship Type="http://schemas.openxmlformats.org/officeDocument/2006/relationships/notesSlide" Target="/ppt/notesSlides/notesSlide6.xml" Id="R96b483d00b404932"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b38b270e515544a2" /><Relationship Type="http://schemas.openxmlformats.org/officeDocument/2006/relationships/notesSlide" Target="/ppt/notesSlides/notesSlide7.xml" Id="Rfa5381bb506c4a39"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5377ce7c58eb4158" /><Relationship Type="http://schemas.openxmlformats.org/officeDocument/2006/relationships/notesSlide" Target="/ppt/notesSlides/notesSlide8.xml" Id="Rbf04236563a845ce"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20a9902994744051" /><Relationship Type="http://schemas.openxmlformats.org/officeDocument/2006/relationships/notesSlide" Target="/ppt/notesSlides/notesSlide9.xml" Id="Ra1383834eaec4857" /></Relationships>
</file>

<file path=ppt/slides/slide1.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F20F05AB-F30B-4DE8-8DD8-3D0673925FD3}"/>
              </a:ext>
            </a:extLst>
          </p:cNvPr>
          <p:cNvSpPr>
            <a:spLocks xmlns:a="http://schemas.openxmlformats.org/drawingml/2006/main" noGrp="1"/>
          </p:cNvSpPr>
          <p:nvPr/>
        </p:nvSpPr>
        <p:spPr>
          <a:xfrm xmlns:a="http://schemas.openxmlformats.org/drawingml/2006/main">
            <a:off x="393668" y="392240"/>
            <a:ext cx="8572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a:solidFill>
                  <a:srgbClr val="5D665F"/>
                </a:solidFill>
                <a:latin typeface="Helvetica Neue"/>
                <a:ea typeface="Helvetica Neue"/>
                <a:cs typeface="Helvetica Neue"/>
              </a:defRPr>
            </a:pPr>
            <a:r>
              <a:rPr sz="1500" b="1">
                <a:solidFill>
                  <a:srgbClr val="5D665F"/>
                </a:solidFill>
                <a:latin typeface="Helvetica Neue"/>
                <a:ea typeface="Helvetica Neue"/>
                <a:cs typeface="Helvetica Neue"/>
              </a:rPr>
              <a:t>SENTINEL / MODEL 1 + MODEL 2</a:t>
            </a:r>
          </a:p>
        </p:txBody>
      </p:sp>
      <p:sp>
        <p:nvSpPr>
          <p:cNvPr id="2" name="">
            <a:extLst xmlns:a="http://schemas.openxmlformats.org/drawingml/2006/main">
              <a:ext uri="{FF2B5EF4-FFF2-40B4-BE49-F238E27FC236}">
                <a16:creationId xmlns:a16="http://schemas.microsoft.com/office/drawing/2014/main" id="{63660D6B-375E-4643-913C-E6A4009B1834}"/>
              </a:ext>
            </a:extLst>
          </p:cNvPr>
          <p:cNvSpPr>
            <a:spLocks xmlns:a="http://schemas.openxmlformats.org/drawingml/2006/main" noGrp="1"/>
          </p:cNvSpPr>
          <p:nvPr/>
        </p:nvSpPr>
        <p:spPr>
          <a:xfrm xmlns:a="http://schemas.openxmlformats.org/drawingml/2006/main">
            <a:off x="393668" y="1695450"/>
            <a:ext cx="10287000" cy="2714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l">
              <a:buNone/>
              <a:defRPr sz="6000" b="1">
                <a:solidFill>
                  <a:srgbClr val="0B0F0D"/>
                </a:solidFill>
                <a:latin typeface="Helvetica Neue"/>
                <a:ea typeface="Helvetica Neue"/>
                <a:cs typeface="Helvetica Neue"/>
              </a:defRPr>
            </a:pPr>
            <a:r>
              <a:rPr sz="6000" b="1">
                <a:solidFill>
                  <a:srgbClr val="0B0F0D"/>
                </a:solidFill>
                <a:latin typeface="Helvetica Neue"/>
                <a:ea typeface="Helvetica Neue"/>
                <a:cs typeface="Helvetica Neue"/>
              </a:rPr>
              <a:t>Trace the vehicle.</a:t>
            </a:r>
          </a:p>
          <a:p xmlns:a="http://schemas.openxmlformats.org/drawingml/2006/main">
            <a:pPr algn="l">
              <a:buNone/>
              <a:defRPr sz="6000" b="1">
                <a:solidFill>
                  <a:srgbClr val="0B0F0D"/>
                </a:solidFill>
                <a:latin typeface="Helvetica Neue"/>
                <a:ea typeface="Helvetica Neue"/>
                <a:cs typeface="Helvetica Neue"/>
              </a:defRPr>
            </a:pPr>
            <a:r>
              <a:rPr sz="6000" b="1">
                <a:solidFill>
                  <a:srgbClr val="0B0F0D"/>
                </a:solidFill>
                <a:latin typeface="Helvetica Neue"/>
                <a:ea typeface="Helvetica Neue"/>
                <a:cs typeface="Helvetica Neue"/>
              </a:rPr>
              <a:t>Show the proof.</a:t>
            </a:r>
          </a:p>
        </p:txBody>
      </p:sp>
      <p:sp>
        <p:nvSpPr>
          <p:cNvPr id="3" name="">
            <a:extLst xmlns:a="http://schemas.openxmlformats.org/drawingml/2006/main">
              <a:ext uri="{FF2B5EF4-FFF2-40B4-BE49-F238E27FC236}">
                <a16:creationId xmlns:a16="http://schemas.microsoft.com/office/drawing/2014/main" id="{E50C81A9-E940-447A-A65C-429DF5BD110E}"/>
              </a:ext>
            </a:extLst>
          </p:cNvPr>
          <p:cNvSpPr>
            <a:spLocks xmlns:a="http://schemas.openxmlformats.org/drawingml/2006/main" noGrp="1"/>
          </p:cNvSpPr>
          <p:nvPr/>
        </p:nvSpPr>
        <p:spPr>
          <a:xfrm xmlns:a="http://schemas.openxmlformats.org/drawingml/2006/main">
            <a:off x="393668" y="4810125"/>
            <a:ext cx="72390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800" b="0">
                <a:solidFill>
                  <a:srgbClr val="5D665F"/>
                </a:solidFill>
                <a:latin typeface="Helvetica Neue"/>
                <a:ea typeface="Helvetica Neue"/>
                <a:cs typeface="Helvetica Neue"/>
              </a:defRPr>
            </a:pPr>
            <a:r>
              <a:rPr sz="1800" b="0">
                <a:solidFill>
                  <a:srgbClr val="5D665F"/>
                </a:solidFill>
                <a:latin typeface="Helvetica Neue"/>
                <a:ea typeface="Helvetica Neue"/>
                <a:cs typeface="Helvetica Neue"/>
              </a:rPr>
              <a:t>An evidence-first vehicle journey system for Gujarat Police.</a:t>
            </a:r>
          </a:p>
        </p:txBody>
      </p:sp>
      <p:sp>
        <p:nvSpPr>
          <p:cNvPr id="4" name="">
            <a:extLst xmlns:a="http://schemas.openxmlformats.org/drawingml/2006/main">
              <a:ext uri="{FF2B5EF4-FFF2-40B4-BE49-F238E27FC236}">
                <a16:creationId xmlns:a16="http://schemas.microsoft.com/office/drawing/2014/main" id="{E89B8369-A619-4721-A176-9A686266D02D}"/>
              </a:ext>
            </a:extLst>
          </p:cNvPr>
          <p:cNvSpPr>
            <a:spLocks xmlns:a="http://schemas.openxmlformats.org/drawingml/2006/main" noGrp="1"/>
          </p:cNvSpPr>
          <p:nvPr/>
        </p:nvSpPr>
        <p:spPr>
          <a:xfrm xmlns:a="http://schemas.openxmlformats.org/drawingml/2006/main">
            <a:off x="393668" y="6096000"/>
            <a:ext cx="1524000" cy="76200"/>
          </a:xfrm>
          <a:prstGeom xmlns:a="http://schemas.openxmlformats.org/drawingml/2006/main" prst="rect">
            <a:avLst/>
          </a:prstGeom>
          <a:solidFill xmlns:a="http://schemas.openxmlformats.org/drawingml/2006/main">
            <a:srgbClr val="A8F04A"/>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BE29572A-ABFB-4DD4-AEDB-AE2E0A07F8A9}"/>
              </a:ext>
            </a:extLst>
          </p:cNvPr>
          <p:cNvSpPr>
            <a:spLocks xmlns:a="http://schemas.openxmlformats.org/drawingml/2006/main" noGrp="1"/>
          </p:cNvSpPr>
          <p:nvPr/>
        </p:nvSpPr>
        <p:spPr>
          <a:xfrm xmlns:a="http://schemas.openxmlformats.org/drawingml/2006/main">
            <a:off x="11277600" y="6276975"/>
            <a:ext cx="5143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r">
              <a:buNone/>
              <a:defRPr sz="1000" b="0">
                <a:solidFill>
                  <a:srgbClr val="5D665F"/>
                </a:solidFill>
                <a:latin typeface="Helvetica Neue"/>
                <a:ea typeface="Helvetica Neue"/>
                <a:cs typeface="Helvetica Neue"/>
              </a:defRPr>
            </a:pPr>
            <a:r>
              <a:rPr sz="1000" b="0">
                <a:solidFill>
                  <a:srgbClr val="5D665F"/>
                </a:solidFill>
                <a:latin typeface="Helvetica Neue"/>
                <a:ea typeface="Helvetica Neue"/>
                <a:cs typeface="Helvetica Neue"/>
              </a:rPr>
              <a:t>01</a:t>
            </a:r>
          </a:p>
        </p:txBody>
      </p:sp>
    </p:spTree>
    <p:extLst>
      <p:ext uri="{BB962C8B-B14F-4D97-AF65-F5344CB8AC3E}">
        <p14:creationId xmlns:p14="http://schemas.microsoft.com/office/powerpoint/2010/main" val="1956626445"/>
      </p:ext>
    </p:extLst>
  </p:cSld>
</p:sld>
</file>

<file path=ppt/slides/slide10.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444D3C3B-0054-4F29-B331-62C9924FB372}"/>
              </a:ext>
            </a:extLst>
          </p:cNvPr>
          <p:cNvSpPr>
            <a:spLocks xmlns:a="http://schemas.openxmlformats.org/drawingml/2006/main" noGrp="1"/>
          </p:cNvSpPr>
          <p:nvPr/>
        </p:nvSpPr>
        <p:spPr>
          <a:xfrm xmlns:a="http://schemas.openxmlformats.org/drawingml/2006/main">
            <a:off x="393668" y="344043"/>
            <a:ext cx="114014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900" b="1">
                <a:solidFill>
                  <a:srgbClr val="0B0F0D"/>
                </a:solidFill>
                <a:latin typeface="Helvetica Neue"/>
                <a:ea typeface="Helvetica Neue"/>
                <a:cs typeface="Helvetica Neue"/>
              </a:defRPr>
            </a:pPr>
            <a:r>
              <a:rPr sz="2900" b="1">
                <a:solidFill>
                  <a:srgbClr val="0B0F0D"/>
                </a:solidFill>
                <a:latin typeface="Helvetica Neue"/>
                <a:ea typeface="Helvetica Neue"/>
                <a:cs typeface="Helvetica Neue"/>
              </a:rPr>
              <a:t>Interoperability and security share the same boundary</a:t>
            </a:r>
          </a:p>
        </p:txBody>
      </p:sp>
      <p:sp>
        <p:nvSpPr>
          <p:cNvPr id="2" name="">
            <a:extLst xmlns:a="http://schemas.openxmlformats.org/drawingml/2006/main">
              <a:ext uri="{FF2B5EF4-FFF2-40B4-BE49-F238E27FC236}">
                <a16:creationId xmlns:a16="http://schemas.microsoft.com/office/drawing/2014/main" id="{68E171D4-5327-475A-8BD8-F00105D229BD}"/>
              </a:ext>
            </a:extLst>
          </p:cNvPr>
          <p:cNvSpPr>
            <a:spLocks xmlns:a="http://schemas.openxmlformats.org/drawingml/2006/main" noGrp="1"/>
          </p:cNvSpPr>
          <p:nvPr/>
        </p:nvSpPr>
        <p:spPr>
          <a:xfrm xmlns:a="http://schemas.openxmlformats.org/drawingml/2006/main">
            <a:off x="393668" y="1381125"/>
            <a:ext cx="857250" cy="57150"/>
          </a:xfrm>
          <a:prstGeom xmlns:a="http://schemas.openxmlformats.org/drawingml/2006/main" prst="rect">
            <a:avLst/>
          </a:prstGeom>
          <a:solidFill xmlns:a="http://schemas.openxmlformats.org/drawingml/2006/main">
            <a:srgbClr val="A8F04A"/>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05A417E2-214F-4799-B4EF-20B9579B879F}"/>
              </a:ext>
            </a:extLst>
          </p:cNvPr>
          <p:cNvSpPr>
            <a:spLocks xmlns:a="http://schemas.openxmlformats.org/drawingml/2006/main" noGrp="1"/>
          </p:cNvSpPr>
          <p:nvPr/>
        </p:nvSpPr>
        <p:spPr>
          <a:xfrm xmlns:a="http://schemas.openxmlformats.org/drawingml/2006/main">
            <a:off x="609600" y="1952625"/>
            <a:ext cx="5095875"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Replaceable adapters</a:t>
            </a:r>
          </a:p>
        </p:txBody>
      </p:sp>
      <p:sp>
        <p:nvSpPr>
          <p:cNvPr id="4" name="">
            <a:extLst xmlns:a="http://schemas.openxmlformats.org/drawingml/2006/main">
              <a:ext uri="{FF2B5EF4-FFF2-40B4-BE49-F238E27FC236}">
                <a16:creationId xmlns:a16="http://schemas.microsoft.com/office/drawing/2014/main" id="{4A3D7FE0-8FE3-4EDF-A17F-23EA42D31E4D}"/>
              </a:ext>
            </a:extLst>
          </p:cNvPr>
          <p:cNvSpPr>
            <a:spLocks xmlns:a="http://schemas.openxmlformats.org/drawingml/2006/main" noGrp="1"/>
          </p:cNvSpPr>
          <p:nvPr/>
        </p:nvSpPr>
        <p:spPr>
          <a:xfrm xmlns:a="http://schemas.openxmlformats.org/drawingml/2006/main">
            <a:off x="609600" y="2647950"/>
            <a:ext cx="4953000" cy="2905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The catalogue is the contract. RTSP/TCP serves inference; WHEP serves low-latency preview; HLS is a restricted-network fallback. Unknown organizer fields are preserved.</a:t>
            </a:r>
          </a:p>
        </p:txBody>
      </p:sp>
      <p:sp>
        <p:nvSpPr>
          <p:cNvPr id="5" name="">
            <a:extLst xmlns:a="http://schemas.openxmlformats.org/drawingml/2006/main">
              <a:ext uri="{FF2B5EF4-FFF2-40B4-BE49-F238E27FC236}">
                <a16:creationId xmlns:a16="http://schemas.microsoft.com/office/drawing/2014/main" id="{3158F911-B7D1-415D-9A18-97F61A92615F}"/>
              </a:ext>
            </a:extLst>
          </p:cNvPr>
          <p:cNvSpPr>
            <a:spLocks xmlns:a="http://schemas.openxmlformats.org/drawingml/2006/main" noGrp="1"/>
          </p:cNvSpPr>
          <p:nvPr/>
        </p:nvSpPr>
        <p:spPr>
          <a:xfrm xmlns:a="http://schemas.openxmlformats.org/drawingml/2006/main">
            <a:off x="6477000" y="1952625"/>
            <a:ext cx="5095875"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Least privilege</a:t>
            </a:r>
          </a:p>
        </p:txBody>
      </p:sp>
      <p:sp>
        <p:nvSpPr>
          <p:cNvPr id="6" name="">
            <a:extLst xmlns:a="http://schemas.openxmlformats.org/drawingml/2006/main">
              <a:ext uri="{FF2B5EF4-FFF2-40B4-BE49-F238E27FC236}">
                <a16:creationId xmlns:a16="http://schemas.microsoft.com/office/drawing/2014/main" id="{394916F5-431B-4EC6-A70E-8068175FC22F}"/>
              </a:ext>
            </a:extLst>
          </p:cNvPr>
          <p:cNvSpPr>
            <a:spLocks xmlns:a="http://schemas.openxmlformats.org/drawingml/2006/main" noGrp="1"/>
          </p:cNvSpPr>
          <p:nvPr/>
        </p:nvSpPr>
        <p:spPr>
          <a:xfrm xmlns:a="http://schemas.openxmlformats.org/drawingml/2006/main">
            <a:off x="6477000" y="2647950"/>
            <a:ext cx="4953000" cy="2905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Consume only. Keep credentials memory-only. Scope search, evidence, watchlists, export and audit. Every correction is an event; raw evidence remains traceable.</a:t>
            </a:r>
          </a:p>
        </p:txBody>
      </p:sp>
      <p:sp>
        <p:nvSpPr>
          <p:cNvPr id="7" name="">
            <a:extLst xmlns:a="http://schemas.openxmlformats.org/drawingml/2006/main">
              <a:ext uri="{FF2B5EF4-FFF2-40B4-BE49-F238E27FC236}">
                <a16:creationId xmlns:a16="http://schemas.microsoft.com/office/drawing/2014/main" id="{D480B7F0-82AB-4745-B0BE-93670AD4C93D}"/>
              </a:ext>
            </a:extLst>
          </p:cNvPr>
          <p:cNvSpPr>
            <a:spLocks xmlns:a="http://schemas.openxmlformats.org/drawingml/2006/main" noGrp="1"/>
          </p:cNvSpPr>
          <p:nvPr/>
        </p:nvSpPr>
        <p:spPr>
          <a:xfrm xmlns:a="http://schemas.openxmlformats.org/drawingml/2006/main">
            <a:off x="5934075" y="1952625"/>
            <a:ext cx="0" cy="360045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8" name="">
            <a:extLst xmlns:a="http://schemas.openxmlformats.org/drawingml/2006/main">
              <a:ext uri="{FF2B5EF4-FFF2-40B4-BE49-F238E27FC236}">
                <a16:creationId xmlns:a16="http://schemas.microsoft.com/office/drawing/2014/main" id="{6E34B397-D012-4161-9956-42B6C79D8214}"/>
              </a:ext>
            </a:extLst>
          </p:cNvPr>
          <p:cNvSpPr>
            <a:spLocks xmlns:a="http://schemas.openxmlformats.org/drawingml/2006/main" noGrp="1"/>
          </p:cNvSpPr>
          <p:nvPr/>
        </p:nvSpPr>
        <p:spPr>
          <a:xfrm xmlns:a="http://schemas.openxmlformats.org/drawingml/2006/main">
            <a:off x="11277600" y="6276975"/>
            <a:ext cx="5143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r">
              <a:buNone/>
              <a:defRPr sz="1000" b="0">
                <a:solidFill>
                  <a:srgbClr val="5D665F"/>
                </a:solidFill>
                <a:latin typeface="Helvetica Neue"/>
                <a:ea typeface="Helvetica Neue"/>
                <a:cs typeface="Helvetica Neue"/>
              </a:defRPr>
            </a:pPr>
            <a:r>
              <a:rPr sz="1000" b="0">
                <a:solidFill>
                  <a:srgbClr val="5D665F"/>
                </a:solidFill>
                <a:latin typeface="Helvetica Neue"/>
                <a:ea typeface="Helvetica Neue"/>
                <a:cs typeface="Helvetica Neue"/>
              </a:rPr>
              <a:t>10</a:t>
            </a:r>
          </a:p>
        </p:txBody>
      </p:sp>
    </p:spTree>
    <p:extLst>
      <p:ext uri="{BB962C8B-B14F-4D97-AF65-F5344CB8AC3E}">
        <p14:creationId xmlns:p14="http://schemas.microsoft.com/office/powerpoint/2010/main" val="1477287580"/>
      </p:ext>
    </p:extLst>
  </p:cSld>
</p:sld>
</file>

<file path=ppt/slides/slide11.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5A217B39-994B-4399-85B7-40FE191A80A7}"/>
              </a:ext>
            </a:extLst>
          </p:cNvPr>
          <p:cNvSpPr>
            <a:spLocks xmlns:a="http://schemas.openxmlformats.org/drawingml/2006/main" noGrp="1"/>
          </p:cNvSpPr>
          <p:nvPr/>
        </p:nvSpPr>
        <p:spPr>
          <a:xfrm xmlns:a="http://schemas.openxmlformats.org/drawingml/2006/main">
            <a:off x="393668" y="344043"/>
            <a:ext cx="114014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900" b="1">
                <a:solidFill>
                  <a:srgbClr val="0B0F0D"/>
                </a:solidFill>
                <a:latin typeface="Helvetica Neue"/>
                <a:ea typeface="Helvetica Neue"/>
                <a:cs typeface="Helvetica Neue"/>
              </a:defRPr>
            </a:pPr>
            <a:r>
              <a:rPr sz="2900" b="1">
                <a:solidFill>
                  <a:srgbClr val="0B0F0D"/>
                </a:solidFill>
                <a:latin typeface="Helvetica Neue"/>
                <a:ea typeface="Helvetica Neue"/>
                <a:cs typeface="Helvetica Neue"/>
              </a:rPr>
              <a:t>One operator journey. Every claim opens its proof.</a:t>
            </a:r>
          </a:p>
        </p:txBody>
      </p:sp>
      <p:sp>
        <p:nvSpPr>
          <p:cNvPr id="2" name="">
            <a:extLst xmlns:a="http://schemas.openxmlformats.org/drawingml/2006/main">
              <a:ext uri="{FF2B5EF4-FFF2-40B4-BE49-F238E27FC236}">
                <a16:creationId xmlns:a16="http://schemas.microsoft.com/office/drawing/2014/main" id="{F4C7B314-D9CA-410A-A3C1-062CA27F74C6}"/>
              </a:ext>
            </a:extLst>
          </p:cNvPr>
          <p:cNvSpPr>
            <a:spLocks xmlns:a="http://schemas.openxmlformats.org/drawingml/2006/main" noGrp="1"/>
          </p:cNvSpPr>
          <p:nvPr/>
        </p:nvSpPr>
        <p:spPr>
          <a:xfrm xmlns:a="http://schemas.openxmlformats.org/drawingml/2006/main">
            <a:off x="393668" y="1381125"/>
            <a:ext cx="857250" cy="57150"/>
          </a:xfrm>
          <a:prstGeom xmlns:a="http://schemas.openxmlformats.org/drawingml/2006/main" prst="rect">
            <a:avLst/>
          </a:prstGeom>
          <a:solidFill xmlns:a="http://schemas.openxmlformats.org/drawingml/2006/main">
            <a:srgbClr val="A8F04A"/>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9EC41AC3-8C78-4A27-BE6D-3CB3ABCB4D57}"/>
              </a:ext>
            </a:extLst>
          </p:cNvPr>
          <p:cNvSpPr>
            <a:spLocks xmlns:a="http://schemas.openxmlformats.org/drawingml/2006/main" noGrp="1"/>
          </p:cNvSpPr>
          <p:nvPr/>
        </p:nvSpPr>
        <p:spPr>
          <a:xfrm xmlns:a="http://schemas.openxmlformats.org/drawingml/2006/main">
            <a:off x="390525" y="3362325"/>
            <a:ext cx="11410950" cy="0"/>
          </a:xfrm>
          <a:prstGeom xmlns:a="http://schemas.openxmlformats.org/drawingml/2006/main" prst="line">
            <a:avLst/>
          </a:prstGeom>
          <a:noFill xmlns:a="http://schemas.openxmlformats.org/drawingml/2006/main"/>
          <a:ln xmlns:a="http://schemas.openxmlformats.org/drawingml/2006/main" w="9525">
            <a:solidFill>
              <a:srgbClr val="0B0F0D"/>
            </a:solidFill>
            <a:prstDash val="solid"/>
          </a:ln>
        </p:spPr>
      </p:sp>
      <p:sp>
        <p:nvSpPr>
          <p:cNvPr id="4" name="">
            <a:extLst xmlns:a="http://schemas.openxmlformats.org/drawingml/2006/main">
              <a:ext uri="{FF2B5EF4-FFF2-40B4-BE49-F238E27FC236}">
                <a16:creationId xmlns:a16="http://schemas.microsoft.com/office/drawing/2014/main" id="{AE0449AC-A852-468B-A99D-03ED94A83892}"/>
              </a:ext>
            </a:extLst>
          </p:cNvPr>
          <p:cNvSpPr>
            <a:spLocks xmlns:a="http://schemas.openxmlformats.org/drawingml/2006/main" noGrp="1"/>
          </p:cNvSpPr>
          <p:nvPr/>
        </p:nvSpPr>
        <p:spPr>
          <a:xfrm xmlns:a="http://schemas.openxmlformats.org/drawingml/2006/main">
            <a:off x="390525" y="3305175"/>
            <a:ext cx="114300" cy="114300"/>
          </a:xfrm>
          <a:prstGeom xmlns:a="http://schemas.openxmlformats.org/drawingml/2006/main" prst="ellipse">
            <a:avLst/>
          </a:prstGeom>
          <a:solidFill xmlns:a="http://schemas.openxmlformats.org/drawingml/2006/main">
            <a:srgbClr val="0B0F0D"/>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C7DF27D1-4F81-44A0-B91A-04F1A5E03026}"/>
              </a:ext>
            </a:extLst>
          </p:cNvPr>
          <p:cNvSpPr>
            <a:spLocks xmlns:a="http://schemas.openxmlformats.org/drawingml/2006/main" noGrp="1"/>
          </p:cNvSpPr>
          <p:nvPr/>
        </p:nvSpPr>
        <p:spPr>
          <a:xfrm xmlns:a="http://schemas.openxmlformats.org/drawingml/2006/main">
            <a:off x="390525" y="2809875"/>
            <a:ext cx="2381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a:solidFill>
                  <a:srgbClr val="5D665F"/>
                </a:solidFill>
                <a:latin typeface="Helvetica Neue"/>
                <a:ea typeface="Helvetica Neue"/>
                <a:cs typeface="Helvetica Neue"/>
              </a:defRPr>
            </a:pPr>
            <a:r>
              <a:rPr sz="1500" b="1">
                <a:solidFill>
                  <a:srgbClr val="5D665F"/>
                </a:solidFill>
                <a:latin typeface="Helvetica Neue"/>
                <a:ea typeface="Helvetica Neue"/>
                <a:cs typeface="Helvetica Neue"/>
              </a:rPr>
              <a:t>01 / ONBOARD</a:t>
            </a:r>
          </a:p>
        </p:txBody>
      </p:sp>
      <p:sp>
        <p:nvSpPr>
          <p:cNvPr id="6" name="">
            <a:extLst xmlns:a="http://schemas.openxmlformats.org/drawingml/2006/main">
              <a:ext uri="{FF2B5EF4-FFF2-40B4-BE49-F238E27FC236}">
                <a16:creationId xmlns:a16="http://schemas.microsoft.com/office/drawing/2014/main" id="{78CC7580-294D-4AF4-BEA8-0E7EA1211939}"/>
              </a:ext>
            </a:extLst>
          </p:cNvPr>
          <p:cNvSpPr>
            <a:spLocks xmlns:a="http://schemas.openxmlformats.org/drawingml/2006/main" noGrp="1"/>
          </p:cNvSpPr>
          <p:nvPr/>
        </p:nvSpPr>
        <p:spPr>
          <a:xfrm xmlns:a="http://schemas.openxmlformats.org/drawingml/2006/main">
            <a:off x="390525" y="3810000"/>
            <a:ext cx="31432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Prove the feeds</a:t>
            </a:r>
          </a:p>
        </p:txBody>
      </p:sp>
      <p:sp>
        <p:nvSpPr>
          <p:cNvPr id="7" name="">
            <a:extLst xmlns:a="http://schemas.openxmlformats.org/drawingml/2006/main">
              <a:ext uri="{FF2B5EF4-FFF2-40B4-BE49-F238E27FC236}">
                <a16:creationId xmlns:a16="http://schemas.microsoft.com/office/drawing/2014/main" id="{1BFDAE65-C01F-46D0-8868-2B6910E2FF0A}"/>
              </a:ext>
            </a:extLst>
          </p:cNvPr>
          <p:cNvSpPr>
            <a:spLocks xmlns:a="http://schemas.openxmlformats.org/drawingml/2006/main" noGrp="1"/>
          </p:cNvSpPr>
          <p:nvPr/>
        </p:nvSpPr>
        <p:spPr>
          <a:xfrm xmlns:a="http://schemas.openxmlformats.org/drawingml/2006/main">
            <a:off x="390525" y="4438650"/>
            <a:ext cx="314325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a:solidFill>
                  <a:srgbClr val="5D665F"/>
                </a:solidFill>
                <a:latin typeface="Helvetica Neue"/>
                <a:ea typeface="Helvetica Neue"/>
                <a:cs typeface="Helvetica Neue"/>
              </a:defRPr>
            </a:pPr>
            <a:r>
              <a:rPr sz="1350" b="0">
                <a:solidFill>
                  <a:srgbClr val="5D665F"/>
                </a:solidFill>
                <a:latin typeface="Helvetica Neue"/>
                <a:ea typeface="Helvetica Neue"/>
                <a:cs typeface="Helvetica Neue"/>
              </a:rPr>
              <a:t>Sync the fresh catalogue. Show official preview, real inference and visible coverage gaps.</a:t>
            </a:r>
          </a:p>
        </p:txBody>
      </p:sp>
      <p:sp>
        <p:nvSpPr>
          <p:cNvPr id="8" name="">
            <a:extLst xmlns:a="http://schemas.openxmlformats.org/drawingml/2006/main">
              <a:ext uri="{FF2B5EF4-FFF2-40B4-BE49-F238E27FC236}">
                <a16:creationId xmlns:a16="http://schemas.microsoft.com/office/drawing/2014/main" id="{B2A5E41B-F25A-40BF-95C7-183A587BFD8C}"/>
              </a:ext>
            </a:extLst>
          </p:cNvPr>
          <p:cNvSpPr>
            <a:spLocks xmlns:a="http://schemas.openxmlformats.org/drawingml/2006/main" noGrp="1"/>
          </p:cNvSpPr>
          <p:nvPr/>
        </p:nvSpPr>
        <p:spPr>
          <a:xfrm xmlns:a="http://schemas.openxmlformats.org/drawingml/2006/main">
            <a:off x="4295775" y="3305175"/>
            <a:ext cx="114300" cy="114300"/>
          </a:xfrm>
          <a:prstGeom xmlns:a="http://schemas.openxmlformats.org/drawingml/2006/main" prst="ellipse">
            <a:avLst/>
          </a:prstGeom>
          <a:solidFill xmlns:a="http://schemas.openxmlformats.org/drawingml/2006/main">
            <a:srgbClr val="A8F04A"/>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3D04A711-2EE5-48FE-90A4-E16F7BBC630E}"/>
              </a:ext>
            </a:extLst>
          </p:cNvPr>
          <p:cNvSpPr>
            <a:spLocks xmlns:a="http://schemas.openxmlformats.org/drawingml/2006/main" noGrp="1"/>
          </p:cNvSpPr>
          <p:nvPr/>
        </p:nvSpPr>
        <p:spPr>
          <a:xfrm xmlns:a="http://schemas.openxmlformats.org/drawingml/2006/main">
            <a:off x="4295775" y="2809875"/>
            <a:ext cx="2381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a:solidFill>
                  <a:srgbClr val="5D665F"/>
                </a:solidFill>
                <a:latin typeface="Helvetica Neue"/>
                <a:ea typeface="Helvetica Neue"/>
                <a:cs typeface="Helvetica Neue"/>
              </a:defRPr>
            </a:pPr>
            <a:r>
              <a:rPr sz="1500" b="1">
                <a:solidFill>
                  <a:srgbClr val="5D665F"/>
                </a:solidFill>
                <a:latin typeface="Helvetica Neue"/>
                <a:ea typeface="Helvetica Neue"/>
                <a:cs typeface="Helvetica Neue"/>
              </a:rPr>
              <a:t>02 / TRACE</a:t>
            </a:r>
          </a:p>
        </p:txBody>
      </p:sp>
      <p:sp>
        <p:nvSpPr>
          <p:cNvPr id="10" name="">
            <a:extLst xmlns:a="http://schemas.openxmlformats.org/drawingml/2006/main">
              <a:ext uri="{FF2B5EF4-FFF2-40B4-BE49-F238E27FC236}">
                <a16:creationId xmlns:a16="http://schemas.microsoft.com/office/drawing/2014/main" id="{BA781AC4-FB2C-4C0A-B689-EDF3D3E7ABE4}"/>
              </a:ext>
            </a:extLst>
          </p:cNvPr>
          <p:cNvSpPr>
            <a:spLocks xmlns:a="http://schemas.openxmlformats.org/drawingml/2006/main" noGrp="1"/>
          </p:cNvSpPr>
          <p:nvPr/>
        </p:nvSpPr>
        <p:spPr>
          <a:xfrm xmlns:a="http://schemas.openxmlformats.org/drawingml/2006/main">
            <a:off x="4295775" y="3810000"/>
            <a:ext cx="31432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Enter the plate</a:t>
            </a:r>
          </a:p>
        </p:txBody>
      </p:sp>
      <p:sp>
        <p:nvSpPr>
          <p:cNvPr id="11" name="">
            <a:extLst xmlns:a="http://schemas.openxmlformats.org/drawingml/2006/main">
              <a:ext uri="{FF2B5EF4-FFF2-40B4-BE49-F238E27FC236}">
                <a16:creationId xmlns:a16="http://schemas.microsoft.com/office/drawing/2014/main" id="{B4596D9A-E86A-4CAF-B099-FB07B471ABA7}"/>
              </a:ext>
            </a:extLst>
          </p:cNvPr>
          <p:cNvSpPr>
            <a:spLocks xmlns:a="http://schemas.openxmlformats.org/drawingml/2006/main" noGrp="1"/>
          </p:cNvSpPr>
          <p:nvPr/>
        </p:nvSpPr>
        <p:spPr>
          <a:xfrm xmlns:a="http://schemas.openxmlformats.org/drawingml/2006/main">
            <a:off x="4295775" y="4438650"/>
            <a:ext cx="314325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a:solidFill>
                  <a:srgbClr val="5D665F"/>
                </a:solidFill>
                <a:latin typeface="Helvetica Neue"/>
                <a:ea typeface="Helvetica Neue"/>
                <a:cs typeface="Helvetica Neue"/>
              </a:defRPr>
            </a:pPr>
            <a:r>
              <a:rPr sz="1350" b="0">
                <a:solidFill>
                  <a:srgbClr val="5D665F"/>
                </a:solidFill>
                <a:latin typeface="Helvetica Neue"/>
                <a:ea typeface="Helvetica Neue"/>
                <a:cs typeface="Helvetica Neue"/>
              </a:rPr>
              <a:t>Licensed replay proves an alert and one timed point. The cross-camera test awaits the later feed set.</a:t>
            </a:r>
          </a:p>
        </p:txBody>
      </p:sp>
      <p:sp>
        <p:nvSpPr>
          <p:cNvPr id="12" name="">
            <a:extLst xmlns:a="http://schemas.openxmlformats.org/drawingml/2006/main">
              <a:ext uri="{FF2B5EF4-FFF2-40B4-BE49-F238E27FC236}">
                <a16:creationId xmlns:a16="http://schemas.microsoft.com/office/drawing/2014/main" id="{95523251-00C5-4698-A934-667E7A159344}"/>
              </a:ext>
            </a:extLst>
          </p:cNvPr>
          <p:cNvSpPr>
            <a:spLocks xmlns:a="http://schemas.openxmlformats.org/drawingml/2006/main" noGrp="1"/>
          </p:cNvSpPr>
          <p:nvPr/>
        </p:nvSpPr>
        <p:spPr>
          <a:xfrm xmlns:a="http://schemas.openxmlformats.org/drawingml/2006/main">
            <a:off x="8220075" y="3305175"/>
            <a:ext cx="114300" cy="114300"/>
          </a:xfrm>
          <a:prstGeom xmlns:a="http://schemas.openxmlformats.org/drawingml/2006/main" prst="ellipse">
            <a:avLst/>
          </a:prstGeom>
          <a:solidFill xmlns:a="http://schemas.openxmlformats.org/drawingml/2006/main">
            <a:srgbClr val="0B0F0D"/>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82800DC4-9F0B-4BA8-A0A4-5B1A37B96035}"/>
              </a:ext>
            </a:extLst>
          </p:cNvPr>
          <p:cNvSpPr>
            <a:spLocks xmlns:a="http://schemas.openxmlformats.org/drawingml/2006/main" noGrp="1"/>
          </p:cNvSpPr>
          <p:nvPr/>
        </p:nvSpPr>
        <p:spPr>
          <a:xfrm xmlns:a="http://schemas.openxmlformats.org/drawingml/2006/main">
            <a:off x="8220075" y="2809875"/>
            <a:ext cx="2381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a:solidFill>
                  <a:srgbClr val="5D665F"/>
                </a:solidFill>
                <a:latin typeface="Helvetica Neue"/>
                <a:ea typeface="Helvetica Neue"/>
                <a:cs typeface="Helvetica Neue"/>
              </a:defRPr>
            </a:pPr>
            <a:r>
              <a:rPr sz="1500" b="1">
                <a:solidFill>
                  <a:srgbClr val="5D665F"/>
                </a:solidFill>
                <a:latin typeface="Helvetica Neue"/>
                <a:ea typeface="Helvetica Neue"/>
                <a:cs typeface="Helvetica Neue"/>
              </a:rPr>
              <a:t>03 / VERIFY</a:t>
            </a:r>
          </a:p>
        </p:txBody>
      </p:sp>
      <p:sp>
        <p:nvSpPr>
          <p:cNvPr id="14" name="">
            <a:extLst xmlns:a="http://schemas.openxmlformats.org/drawingml/2006/main">
              <a:ext uri="{FF2B5EF4-FFF2-40B4-BE49-F238E27FC236}">
                <a16:creationId xmlns:a16="http://schemas.microsoft.com/office/drawing/2014/main" id="{E1F1462A-8412-4FA0-8F2C-4CCAAB976347}"/>
              </a:ext>
            </a:extLst>
          </p:cNvPr>
          <p:cNvSpPr>
            <a:spLocks xmlns:a="http://schemas.openxmlformats.org/drawingml/2006/main" noGrp="1"/>
          </p:cNvSpPr>
          <p:nvPr/>
        </p:nvSpPr>
        <p:spPr>
          <a:xfrm xmlns:a="http://schemas.openxmlformats.org/drawingml/2006/main">
            <a:off x="8220075" y="3810000"/>
            <a:ext cx="31432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Open the proof</a:t>
            </a:r>
          </a:p>
        </p:txBody>
      </p:sp>
      <p:sp>
        <p:nvSpPr>
          <p:cNvPr id="15" name="">
            <a:extLst xmlns:a="http://schemas.openxmlformats.org/drawingml/2006/main">
              <a:ext uri="{FF2B5EF4-FFF2-40B4-BE49-F238E27FC236}">
                <a16:creationId xmlns:a16="http://schemas.microsoft.com/office/drawing/2014/main" id="{BA6B5958-AEAE-45C6-B1FC-755DC04B861E}"/>
              </a:ext>
            </a:extLst>
          </p:cNvPr>
          <p:cNvSpPr>
            <a:spLocks xmlns:a="http://schemas.openxmlformats.org/drawingml/2006/main" noGrp="1"/>
          </p:cNvSpPr>
          <p:nvPr/>
        </p:nvSpPr>
        <p:spPr>
          <a:xfrm xmlns:a="http://schemas.openxmlformats.org/drawingml/2006/main">
            <a:off x="8220075" y="4438650"/>
            <a:ext cx="314325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a:solidFill>
                  <a:srgbClr val="5D665F"/>
                </a:solidFill>
                <a:latin typeface="Helvetica Neue"/>
                <a:ea typeface="Helvetica Neue"/>
                <a:cs typeface="Helvetica Neue"/>
              </a:defRPr>
            </a:pPr>
            <a:r>
              <a:rPr sz="1350" b="0">
                <a:solidFill>
                  <a:srgbClr val="5D665F"/>
                </a:solidFill>
                <a:latin typeface="Helvetica Neue"/>
                <a:ea typeface="Helvetica Neue"/>
                <a:cs typeface="Helvetica Neue"/>
              </a:rPr>
              <a:t>Inspect source evidence, alert reason, PTS, model build and exportable route report.</a:t>
            </a:r>
          </a:p>
        </p:txBody>
      </p:sp>
      <p:sp>
        <p:nvSpPr>
          <p:cNvPr id="16" name="">
            <a:extLst xmlns:a="http://schemas.openxmlformats.org/drawingml/2006/main">
              <a:ext uri="{FF2B5EF4-FFF2-40B4-BE49-F238E27FC236}">
                <a16:creationId xmlns:a16="http://schemas.microsoft.com/office/drawing/2014/main" id="{78162508-239E-4B14-A638-F247268F8F51}"/>
              </a:ext>
            </a:extLst>
          </p:cNvPr>
          <p:cNvSpPr>
            <a:spLocks xmlns:a="http://schemas.openxmlformats.org/drawingml/2006/main" noGrp="1"/>
          </p:cNvSpPr>
          <p:nvPr/>
        </p:nvSpPr>
        <p:spPr>
          <a:xfrm xmlns:a="http://schemas.openxmlformats.org/drawingml/2006/main">
            <a:off x="11277600" y="6276975"/>
            <a:ext cx="5143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r">
              <a:buNone/>
              <a:defRPr sz="1000" b="0">
                <a:solidFill>
                  <a:srgbClr val="5D665F"/>
                </a:solidFill>
                <a:latin typeface="Helvetica Neue"/>
                <a:ea typeface="Helvetica Neue"/>
                <a:cs typeface="Helvetica Neue"/>
              </a:defRPr>
            </a:pPr>
            <a:r>
              <a:rPr sz="1000" b="0">
                <a:solidFill>
                  <a:srgbClr val="5D665F"/>
                </a:solidFill>
                <a:latin typeface="Helvetica Neue"/>
                <a:ea typeface="Helvetica Neue"/>
                <a:cs typeface="Helvetica Neue"/>
              </a:rPr>
              <a:t>11</a:t>
            </a:r>
          </a:p>
        </p:txBody>
      </p:sp>
    </p:spTree>
    <p:extLst>
      <p:ext uri="{BB962C8B-B14F-4D97-AF65-F5344CB8AC3E}">
        <p14:creationId xmlns:p14="http://schemas.microsoft.com/office/powerpoint/2010/main" val="1955346183"/>
      </p:ext>
    </p:extLst>
  </p:cSld>
</p:sld>
</file>

<file path=ppt/slides/slide1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9551D82F-2228-496E-B5F0-18BFF34EA1CC}"/>
              </a:ext>
            </a:extLst>
          </p:cNvPr>
          <p:cNvSpPr>
            <a:spLocks xmlns:a="http://schemas.openxmlformats.org/drawingml/2006/main" noGrp="1"/>
          </p:cNvSpPr>
          <p:nvPr/>
        </p:nvSpPr>
        <p:spPr>
          <a:xfrm xmlns:a="http://schemas.openxmlformats.org/drawingml/2006/main">
            <a:off x="393668" y="392240"/>
            <a:ext cx="8572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a:solidFill>
                  <a:srgbClr val="5D665F"/>
                </a:solidFill>
                <a:latin typeface="Helvetica Neue"/>
                <a:ea typeface="Helvetica Neue"/>
                <a:cs typeface="Helvetica Neue"/>
              </a:defRPr>
            </a:pPr>
            <a:r>
              <a:rPr sz="1500" b="1">
                <a:solidFill>
                  <a:srgbClr val="5D665F"/>
                </a:solidFill>
                <a:latin typeface="Helvetica Neue"/>
                <a:ea typeface="Helvetica Neue"/>
                <a:cs typeface="Helvetica Neue"/>
              </a:rPr>
              <a:t>THE DECISION</a:t>
            </a:r>
          </a:p>
        </p:txBody>
      </p:sp>
      <p:sp>
        <p:nvSpPr>
          <p:cNvPr id="2" name="">
            <a:extLst xmlns:a="http://schemas.openxmlformats.org/drawingml/2006/main">
              <a:ext uri="{FF2B5EF4-FFF2-40B4-BE49-F238E27FC236}">
                <a16:creationId xmlns:a16="http://schemas.microsoft.com/office/drawing/2014/main" id="{5CAC74B3-AEC3-4CE5-BF98-D47E5380D11F}"/>
              </a:ext>
            </a:extLst>
          </p:cNvPr>
          <p:cNvSpPr>
            <a:spLocks xmlns:a="http://schemas.openxmlformats.org/drawingml/2006/main" noGrp="1"/>
          </p:cNvSpPr>
          <p:nvPr/>
        </p:nvSpPr>
        <p:spPr>
          <a:xfrm xmlns:a="http://schemas.openxmlformats.org/drawingml/2006/main">
            <a:off x="393668" y="1695450"/>
            <a:ext cx="10287000" cy="2714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l">
              <a:buNone/>
              <a:defRPr sz="6000" b="1">
                <a:solidFill>
                  <a:srgbClr val="0B0F0D"/>
                </a:solidFill>
                <a:latin typeface="Helvetica Neue"/>
                <a:ea typeface="Helvetica Neue"/>
                <a:cs typeface="Helvetica Neue"/>
              </a:defRPr>
            </a:pPr>
            <a:r>
              <a:rPr sz="6000" b="1">
                <a:solidFill>
                  <a:srgbClr val="0B0F0D"/>
                </a:solidFill>
                <a:latin typeface="Helvetica Neue"/>
                <a:ea typeface="Helvetica Neue"/>
                <a:cs typeface="Helvetica Neue"/>
              </a:rPr>
              <a:t>Route only with evidence.</a:t>
            </a:r>
          </a:p>
        </p:txBody>
      </p:sp>
      <p:sp>
        <p:nvSpPr>
          <p:cNvPr id="3" name="">
            <a:extLst xmlns:a="http://schemas.openxmlformats.org/drawingml/2006/main">
              <a:ext uri="{FF2B5EF4-FFF2-40B4-BE49-F238E27FC236}">
                <a16:creationId xmlns:a16="http://schemas.microsoft.com/office/drawing/2014/main" id="{EEA3CBAB-A47E-40F1-9942-1FC077594CC8}"/>
              </a:ext>
            </a:extLst>
          </p:cNvPr>
          <p:cNvSpPr>
            <a:spLocks xmlns:a="http://schemas.openxmlformats.org/drawingml/2006/main" noGrp="1"/>
          </p:cNvSpPr>
          <p:nvPr/>
        </p:nvSpPr>
        <p:spPr>
          <a:xfrm xmlns:a="http://schemas.openxmlformats.org/drawingml/2006/main">
            <a:off x="393668" y="4810125"/>
            <a:ext cx="72390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800" b="0">
                <a:solidFill>
                  <a:srgbClr val="5D665F"/>
                </a:solidFill>
                <a:latin typeface="Helvetica Neue"/>
                <a:ea typeface="Helvetica Neue"/>
                <a:cs typeface="Helvetica Neue"/>
              </a:defRPr>
            </a:pPr>
            <a:r>
              <a:rPr sz="1800" b="0">
                <a:solidFill>
                  <a:srgbClr val="5D665F"/>
                </a:solidFill>
                <a:latin typeface="Helvetica Neue"/>
                <a:ea typeface="Helvetica Neue"/>
                <a:cs typeface="Helvetica Neue"/>
              </a:rPr>
              <a:t>Evaluate the operator outcome: accuracy, evidence, latency and recovery under the same feeds.</a:t>
            </a:r>
          </a:p>
        </p:txBody>
      </p:sp>
      <p:sp>
        <p:nvSpPr>
          <p:cNvPr id="4" name="">
            <a:extLst xmlns:a="http://schemas.openxmlformats.org/drawingml/2006/main">
              <a:ext uri="{FF2B5EF4-FFF2-40B4-BE49-F238E27FC236}">
                <a16:creationId xmlns:a16="http://schemas.microsoft.com/office/drawing/2014/main" id="{8BBC37DC-2D57-4C29-86E7-A39A13D472E3}"/>
              </a:ext>
            </a:extLst>
          </p:cNvPr>
          <p:cNvSpPr>
            <a:spLocks xmlns:a="http://schemas.openxmlformats.org/drawingml/2006/main" noGrp="1"/>
          </p:cNvSpPr>
          <p:nvPr/>
        </p:nvSpPr>
        <p:spPr>
          <a:xfrm xmlns:a="http://schemas.openxmlformats.org/drawingml/2006/main">
            <a:off x="393668" y="6096000"/>
            <a:ext cx="1524000" cy="76200"/>
          </a:xfrm>
          <a:prstGeom xmlns:a="http://schemas.openxmlformats.org/drawingml/2006/main" prst="rect">
            <a:avLst/>
          </a:prstGeom>
          <a:solidFill xmlns:a="http://schemas.openxmlformats.org/drawingml/2006/main">
            <a:srgbClr val="A8F04A"/>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264032DB-CE44-404D-B15D-A0E8FEFBBB33}"/>
              </a:ext>
            </a:extLst>
          </p:cNvPr>
          <p:cNvSpPr>
            <a:spLocks xmlns:a="http://schemas.openxmlformats.org/drawingml/2006/main" noGrp="1"/>
          </p:cNvSpPr>
          <p:nvPr/>
        </p:nvSpPr>
        <p:spPr>
          <a:xfrm xmlns:a="http://schemas.openxmlformats.org/drawingml/2006/main">
            <a:off x="11277600" y="6276975"/>
            <a:ext cx="5143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r">
              <a:buNone/>
              <a:defRPr sz="1000" b="0">
                <a:solidFill>
                  <a:srgbClr val="5D665F"/>
                </a:solidFill>
                <a:latin typeface="Helvetica Neue"/>
                <a:ea typeface="Helvetica Neue"/>
                <a:cs typeface="Helvetica Neue"/>
              </a:defRPr>
            </a:pPr>
            <a:r>
              <a:rPr sz="1000" b="0">
                <a:solidFill>
                  <a:srgbClr val="5D665F"/>
                </a:solidFill>
                <a:latin typeface="Helvetica Neue"/>
                <a:ea typeface="Helvetica Neue"/>
                <a:cs typeface="Helvetica Neue"/>
              </a:rPr>
              <a:t>12</a:t>
            </a:r>
          </a:p>
        </p:txBody>
      </p:sp>
    </p:spTree>
    <p:extLst>
      <p:ext uri="{BB962C8B-B14F-4D97-AF65-F5344CB8AC3E}">
        <p14:creationId xmlns:p14="http://schemas.microsoft.com/office/powerpoint/2010/main" val="2143786405"/>
      </p:ext>
    </p:extLst>
  </p:cSld>
</p:sld>
</file>

<file path=ppt/slides/slide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A6E9D088-5934-4FAA-AA85-433161F43F65}"/>
              </a:ext>
            </a:extLst>
          </p:cNvPr>
          <p:cNvSpPr>
            <a:spLocks xmlns:a="http://schemas.openxmlformats.org/drawingml/2006/main" noGrp="1"/>
          </p:cNvSpPr>
          <p:nvPr/>
        </p:nvSpPr>
        <p:spPr>
          <a:xfrm xmlns:a="http://schemas.openxmlformats.org/drawingml/2006/main">
            <a:off x="393668" y="344043"/>
            <a:ext cx="114014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900" b="1">
                <a:solidFill>
                  <a:srgbClr val="0B0F0D"/>
                </a:solidFill>
                <a:latin typeface="Helvetica Neue"/>
                <a:ea typeface="Helvetica Neue"/>
                <a:cs typeface="Helvetica Neue"/>
              </a:defRPr>
            </a:pPr>
            <a:r>
              <a:rPr sz="2900" b="1">
                <a:solidFill>
                  <a:srgbClr val="0B0F0D"/>
                </a:solidFill>
                <a:latin typeface="Helvetica Neue"/>
                <a:ea typeface="Helvetica Neue"/>
                <a:cs typeface="Helvetica Neue"/>
              </a:rPr>
              <a:t>The test is operational, not cosmetic</a:t>
            </a:r>
          </a:p>
        </p:txBody>
      </p:sp>
      <p:sp>
        <p:nvSpPr>
          <p:cNvPr id="2" name="">
            <a:extLst xmlns:a="http://schemas.openxmlformats.org/drawingml/2006/main">
              <a:ext uri="{FF2B5EF4-FFF2-40B4-BE49-F238E27FC236}">
                <a16:creationId xmlns:a16="http://schemas.microsoft.com/office/drawing/2014/main" id="{F180A984-3CFD-4BCF-AFFE-C9FFD44780FA}"/>
              </a:ext>
            </a:extLst>
          </p:cNvPr>
          <p:cNvSpPr>
            <a:spLocks xmlns:a="http://schemas.openxmlformats.org/drawingml/2006/main" noGrp="1"/>
          </p:cNvSpPr>
          <p:nvPr/>
        </p:nvSpPr>
        <p:spPr>
          <a:xfrm xmlns:a="http://schemas.openxmlformats.org/drawingml/2006/main">
            <a:off x="393668" y="1381125"/>
            <a:ext cx="857250" cy="57150"/>
          </a:xfrm>
          <a:prstGeom xmlns:a="http://schemas.openxmlformats.org/drawingml/2006/main" prst="rect">
            <a:avLst/>
          </a:prstGeom>
          <a:solidFill xmlns:a="http://schemas.openxmlformats.org/drawingml/2006/main">
            <a:srgbClr val="A8F04A"/>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1C2298DB-7C1D-41E6-BEE7-BF400F5DAE7B}"/>
              </a:ext>
            </a:extLst>
          </p:cNvPr>
          <p:cNvSpPr>
            <a:spLocks xmlns:a="http://schemas.openxmlformats.org/drawingml/2006/main" noGrp="1"/>
          </p:cNvSpPr>
          <p:nvPr/>
        </p:nvSpPr>
        <p:spPr>
          <a:xfrm xmlns:a="http://schemas.openxmlformats.org/drawingml/2006/main">
            <a:off x="609600" y="1952625"/>
            <a:ext cx="5095875"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The officer’s task</a:t>
            </a:r>
          </a:p>
        </p:txBody>
      </p:sp>
      <p:sp>
        <p:nvSpPr>
          <p:cNvPr id="4" name="">
            <a:extLst xmlns:a="http://schemas.openxmlformats.org/drawingml/2006/main">
              <a:ext uri="{FF2B5EF4-FFF2-40B4-BE49-F238E27FC236}">
                <a16:creationId xmlns:a16="http://schemas.microsoft.com/office/drawing/2014/main" id="{1EC6FD68-25EA-4E15-A185-F221E39AF7BA}"/>
              </a:ext>
            </a:extLst>
          </p:cNvPr>
          <p:cNvSpPr>
            <a:spLocks xmlns:a="http://schemas.openxmlformats.org/drawingml/2006/main" noGrp="1"/>
          </p:cNvSpPr>
          <p:nvPr/>
        </p:nvSpPr>
        <p:spPr>
          <a:xfrm xmlns:a="http://schemas.openxmlformats.org/drawingml/2006/main">
            <a:off x="609600" y="2647950"/>
            <a:ext cx="4953000" cy="2905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Enter the designated registration. Get the correct, time-ordered route quickly. Open the source evidence behind every material point.</a:t>
            </a:r>
          </a:p>
        </p:txBody>
      </p:sp>
      <p:sp>
        <p:nvSpPr>
          <p:cNvPr id="5" name="">
            <a:extLst xmlns:a="http://schemas.openxmlformats.org/drawingml/2006/main">
              <a:ext uri="{FF2B5EF4-FFF2-40B4-BE49-F238E27FC236}">
                <a16:creationId xmlns:a16="http://schemas.microsoft.com/office/drawing/2014/main" id="{15C294EA-6CD1-447B-8140-D58D4B91D990}"/>
              </a:ext>
            </a:extLst>
          </p:cNvPr>
          <p:cNvSpPr>
            <a:spLocks xmlns:a="http://schemas.openxmlformats.org/drawingml/2006/main" noGrp="1"/>
          </p:cNvSpPr>
          <p:nvPr/>
        </p:nvSpPr>
        <p:spPr>
          <a:xfrm xmlns:a="http://schemas.openxmlformats.org/drawingml/2006/main">
            <a:off x="6477000" y="1952625"/>
            <a:ext cx="5095875"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What can go wrong</a:t>
            </a:r>
          </a:p>
        </p:txBody>
      </p:sp>
      <p:sp>
        <p:nvSpPr>
          <p:cNvPr id="6" name="">
            <a:extLst xmlns:a="http://schemas.openxmlformats.org/drawingml/2006/main">
              <a:ext uri="{FF2B5EF4-FFF2-40B4-BE49-F238E27FC236}">
                <a16:creationId xmlns:a16="http://schemas.microsoft.com/office/drawing/2014/main" id="{1E62F339-9F72-4A1A-837A-0C56B1085060}"/>
              </a:ext>
            </a:extLst>
          </p:cNvPr>
          <p:cNvSpPr>
            <a:spLocks xmlns:a="http://schemas.openxmlformats.org/drawingml/2006/main" noGrp="1"/>
          </p:cNvSpPr>
          <p:nvPr/>
        </p:nvSpPr>
        <p:spPr>
          <a:xfrm xmlns:a="http://schemas.openxmlformats.org/drawingml/2006/main">
            <a:off x="6477000" y="2647950"/>
            <a:ext cx="4953000" cy="2905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A fast false match is worse than a visible gap. Arrival time can misorder events. A confident-looking route can hide weak plate evidence.</a:t>
            </a:r>
          </a:p>
        </p:txBody>
      </p:sp>
      <p:sp>
        <p:nvSpPr>
          <p:cNvPr id="7" name="">
            <a:extLst xmlns:a="http://schemas.openxmlformats.org/drawingml/2006/main">
              <a:ext uri="{FF2B5EF4-FFF2-40B4-BE49-F238E27FC236}">
                <a16:creationId xmlns:a16="http://schemas.microsoft.com/office/drawing/2014/main" id="{16420FC1-8CA4-47FF-B588-BAF2E3DF7186}"/>
              </a:ext>
            </a:extLst>
          </p:cNvPr>
          <p:cNvSpPr>
            <a:spLocks xmlns:a="http://schemas.openxmlformats.org/drawingml/2006/main" noGrp="1"/>
          </p:cNvSpPr>
          <p:nvPr/>
        </p:nvSpPr>
        <p:spPr>
          <a:xfrm xmlns:a="http://schemas.openxmlformats.org/drawingml/2006/main">
            <a:off x="5934075" y="1952625"/>
            <a:ext cx="0" cy="360045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8" name="">
            <a:extLst xmlns:a="http://schemas.openxmlformats.org/drawingml/2006/main">
              <a:ext uri="{FF2B5EF4-FFF2-40B4-BE49-F238E27FC236}">
                <a16:creationId xmlns:a16="http://schemas.microsoft.com/office/drawing/2014/main" id="{5327C02D-41C4-4401-8715-308F93187739}"/>
              </a:ext>
            </a:extLst>
          </p:cNvPr>
          <p:cNvSpPr>
            <a:spLocks xmlns:a="http://schemas.openxmlformats.org/drawingml/2006/main" noGrp="1"/>
          </p:cNvSpPr>
          <p:nvPr/>
        </p:nvSpPr>
        <p:spPr>
          <a:xfrm xmlns:a="http://schemas.openxmlformats.org/drawingml/2006/main">
            <a:off x="11277600" y="6276975"/>
            <a:ext cx="5143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r">
              <a:buNone/>
              <a:defRPr sz="1000" b="0">
                <a:solidFill>
                  <a:srgbClr val="5D665F"/>
                </a:solidFill>
                <a:latin typeface="Helvetica Neue"/>
                <a:ea typeface="Helvetica Neue"/>
                <a:cs typeface="Helvetica Neue"/>
              </a:defRPr>
            </a:pPr>
            <a:r>
              <a:rPr sz="1000" b="0">
                <a:solidFill>
                  <a:srgbClr val="5D665F"/>
                </a:solidFill>
                <a:latin typeface="Helvetica Neue"/>
                <a:ea typeface="Helvetica Neue"/>
                <a:cs typeface="Helvetica Neue"/>
              </a:rPr>
              <a:t>02</a:t>
            </a:r>
          </a:p>
        </p:txBody>
      </p:sp>
    </p:spTree>
    <p:extLst>
      <p:ext uri="{BB962C8B-B14F-4D97-AF65-F5344CB8AC3E}">
        <p14:creationId xmlns:p14="http://schemas.microsoft.com/office/powerpoint/2010/main" val="823724777"/>
      </p:ext>
    </p:extLst>
  </p:cSld>
</p:sld>
</file>

<file path=ppt/slides/slide3.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85A21960-2C31-4391-9B54-CA73A4B42E38}"/>
              </a:ext>
            </a:extLst>
          </p:cNvPr>
          <p:cNvSpPr>
            <a:spLocks xmlns:a="http://schemas.openxmlformats.org/drawingml/2006/main" noGrp="1"/>
          </p:cNvSpPr>
          <p:nvPr/>
        </p:nvSpPr>
        <p:spPr>
          <a:xfrm xmlns:a="http://schemas.openxmlformats.org/drawingml/2006/main">
            <a:off x="393668" y="344043"/>
            <a:ext cx="114014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900" b="1">
                <a:solidFill>
                  <a:srgbClr val="0B0F0D"/>
                </a:solidFill>
                <a:latin typeface="Helvetica Neue"/>
                <a:ea typeface="Helvetica Neue"/>
                <a:cs typeface="Helvetica Neue"/>
              </a:defRPr>
            </a:pPr>
            <a:r>
              <a:rPr sz="2900" b="1">
                <a:solidFill>
                  <a:srgbClr val="0B0F0D"/>
                </a:solidFill>
                <a:latin typeface="Helvetica Neue"/>
                <a:ea typeface="Helvetica Neue"/>
                <a:cs typeface="Helvetica Neue"/>
              </a:rPr>
              <a:t>Model 1 + 2 is our selected submission path</a:t>
            </a:r>
          </a:p>
        </p:txBody>
      </p:sp>
      <p:sp>
        <p:nvSpPr>
          <p:cNvPr id="2" name="">
            <a:extLst xmlns:a="http://schemas.openxmlformats.org/drawingml/2006/main">
              <a:ext uri="{FF2B5EF4-FFF2-40B4-BE49-F238E27FC236}">
                <a16:creationId xmlns:a16="http://schemas.microsoft.com/office/drawing/2014/main" id="{5646ACB7-CFA8-4457-87A3-A386470FB084}"/>
              </a:ext>
            </a:extLst>
          </p:cNvPr>
          <p:cNvSpPr>
            <a:spLocks xmlns:a="http://schemas.openxmlformats.org/drawingml/2006/main" noGrp="1"/>
          </p:cNvSpPr>
          <p:nvPr/>
        </p:nvSpPr>
        <p:spPr>
          <a:xfrm xmlns:a="http://schemas.openxmlformats.org/drawingml/2006/main">
            <a:off x="393668" y="1381125"/>
            <a:ext cx="857250" cy="57150"/>
          </a:xfrm>
          <a:prstGeom xmlns:a="http://schemas.openxmlformats.org/drawingml/2006/main" prst="rect">
            <a:avLst/>
          </a:prstGeom>
          <a:solidFill xmlns:a="http://schemas.openxmlformats.org/drawingml/2006/main">
            <a:srgbClr val="A8F04A"/>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CC9DB9E2-9A06-470D-A7E2-23D74D1BA64A}"/>
              </a:ext>
            </a:extLst>
          </p:cNvPr>
          <p:cNvSpPr>
            <a:spLocks xmlns:a="http://schemas.openxmlformats.org/drawingml/2006/main" noGrp="1"/>
          </p:cNvSpPr>
          <p:nvPr/>
        </p:nvSpPr>
        <p:spPr>
          <a:xfrm xmlns:a="http://schemas.openxmlformats.org/drawingml/2006/main">
            <a:off x="609600" y="1952625"/>
            <a:ext cx="5095875"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Model 1: state truth</a:t>
            </a:r>
          </a:p>
        </p:txBody>
      </p:sp>
      <p:sp>
        <p:nvSpPr>
          <p:cNvPr id="4" name="">
            <a:extLst xmlns:a="http://schemas.openxmlformats.org/drawingml/2006/main">
              <a:ext uri="{FF2B5EF4-FFF2-40B4-BE49-F238E27FC236}">
                <a16:creationId xmlns:a16="http://schemas.microsoft.com/office/drawing/2014/main" id="{C48D2CC7-6748-4009-912C-4CEB78A01407}"/>
              </a:ext>
            </a:extLst>
          </p:cNvPr>
          <p:cNvSpPr>
            <a:spLocks xmlns:a="http://schemas.openxmlformats.org/drawingml/2006/main" noGrp="1"/>
          </p:cNvSpPr>
          <p:nvPr/>
        </p:nvSpPr>
        <p:spPr>
          <a:xfrm xmlns:a="http://schemas.openxmlformats.org/drawingml/2006/main">
            <a:off x="609600" y="2647950"/>
            <a:ext cx="4953000" cy="2905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One camera registry with health, ownership, source-system provenance, verified GIS, audit history and visible data gaps.</a:t>
            </a:r>
          </a:p>
        </p:txBody>
      </p:sp>
      <p:sp>
        <p:nvSpPr>
          <p:cNvPr id="5" name="">
            <a:extLst xmlns:a="http://schemas.openxmlformats.org/drawingml/2006/main">
              <a:ext uri="{FF2B5EF4-FFF2-40B4-BE49-F238E27FC236}">
                <a16:creationId xmlns:a16="http://schemas.microsoft.com/office/drawing/2014/main" id="{32C1367F-3B5D-45A8-9F75-6A6805C6EB3F}"/>
              </a:ext>
            </a:extLst>
          </p:cNvPr>
          <p:cNvSpPr>
            <a:spLocks xmlns:a="http://schemas.openxmlformats.org/drawingml/2006/main" noGrp="1"/>
          </p:cNvSpPr>
          <p:nvPr/>
        </p:nvSpPr>
        <p:spPr>
          <a:xfrm xmlns:a="http://schemas.openxmlformats.org/drawingml/2006/main">
            <a:off x="6477000" y="1952625"/>
            <a:ext cx="5095875"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Model 2: direct evidence</a:t>
            </a:r>
          </a:p>
        </p:txBody>
      </p:sp>
      <p:sp>
        <p:nvSpPr>
          <p:cNvPr id="6" name="">
            <a:extLst xmlns:a="http://schemas.openxmlformats.org/drawingml/2006/main">
              <a:ext uri="{FF2B5EF4-FFF2-40B4-BE49-F238E27FC236}">
                <a16:creationId xmlns:a16="http://schemas.microsoft.com/office/drawing/2014/main" id="{4E38EB72-4DE4-4D33-968B-19A2B433B222}"/>
              </a:ext>
            </a:extLst>
          </p:cNvPr>
          <p:cNvSpPr>
            <a:spLocks xmlns:a="http://schemas.openxmlformats.org/drawingml/2006/main" noGrp="1"/>
          </p:cNvSpPr>
          <p:nvPr/>
        </p:nvSpPr>
        <p:spPr>
          <a:xfrm xmlns:a="http://schemas.openxmlformats.org/drawingml/2006/main">
            <a:off x="6477000" y="2647950"/>
            <a:ext cx="4953000" cy="2905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Consume departmental feeds without altering existing VMS or storage. Centralize sightings and selected evidence, not every pixel.</a:t>
            </a:r>
          </a:p>
        </p:txBody>
      </p:sp>
      <p:sp>
        <p:nvSpPr>
          <p:cNvPr id="7" name="">
            <a:extLst xmlns:a="http://schemas.openxmlformats.org/drawingml/2006/main">
              <a:ext uri="{FF2B5EF4-FFF2-40B4-BE49-F238E27FC236}">
                <a16:creationId xmlns:a16="http://schemas.microsoft.com/office/drawing/2014/main" id="{0F2C0E2B-2C7F-4D03-9E5F-65B3F75A9F95}"/>
              </a:ext>
            </a:extLst>
          </p:cNvPr>
          <p:cNvSpPr>
            <a:spLocks xmlns:a="http://schemas.openxmlformats.org/drawingml/2006/main" noGrp="1"/>
          </p:cNvSpPr>
          <p:nvPr/>
        </p:nvSpPr>
        <p:spPr>
          <a:xfrm xmlns:a="http://schemas.openxmlformats.org/drawingml/2006/main">
            <a:off x="5934075" y="1952625"/>
            <a:ext cx="0" cy="360045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8" name="">
            <a:extLst xmlns:a="http://schemas.openxmlformats.org/drawingml/2006/main">
              <a:ext uri="{FF2B5EF4-FFF2-40B4-BE49-F238E27FC236}">
                <a16:creationId xmlns:a16="http://schemas.microsoft.com/office/drawing/2014/main" id="{27C107F2-30CF-4F15-B34C-8E8F2EADC7B4}"/>
              </a:ext>
            </a:extLst>
          </p:cNvPr>
          <p:cNvSpPr>
            <a:spLocks xmlns:a="http://schemas.openxmlformats.org/drawingml/2006/main" noGrp="1"/>
          </p:cNvSpPr>
          <p:nvPr/>
        </p:nvSpPr>
        <p:spPr>
          <a:xfrm xmlns:a="http://schemas.openxmlformats.org/drawingml/2006/main">
            <a:off x="11277600" y="6276975"/>
            <a:ext cx="5143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r">
              <a:buNone/>
              <a:defRPr sz="1000" b="0">
                <a:solidFill>
                  <a:srgbClr val="5D665F"/>
                </a:solidFill>
                <a:latin typeface="Helvetica Neue"/>
                <a:ea typeface="Helvetica Neue"/>
                <a:cs typeface="Helvetica Neue"/>
              </a:defRPr>
            </a:pPr>
            <a:r>
              <a:rPr sz="1000" b="0">
                <a:solidFill>
                  <a:srgbClr val="5D665F"/>
                </a:solidFill>
                <a:latin typeface="Helvetica Neue"/>
                <a:ea typeface="Helvetica Neue"/>
                <a:cs typeface="Helvetica Neue"/>
              </a:rPr>
              <a:t>03</a:t>
            </a:r>
          </a:p>
        </p:txBody>
      </p:sp>
    </p:spTree>
    <p:extLst>
      <p:ext uri="{BB962C8B-B14F-4D97-AF65-F5344CB8AC3E}">
        <p14:creationId xmlns:p14="http://schemas.microsoft.com/office/powerpoint/2010/main" val="1324585494"/>
      </p:ext>
    </p:extLst>
  </p:cSld>
</p:sld>
</file>

<file path=ppt/slides/slide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8" name="">
            <a:extLst xmlns:a="http://schemas.openxmlformats.org/drawingml/2006/main">
              <a:ext uri="{FF2B5EF4-FFF2-40B4-BE49-F238E27FC236}">
                <a16:creationId xmlns:a16="http://schemas.microsoft.com/office/drawing/2014/main" id="{2C4D955F-B45E-4792-BA16-A557BFFAEFC1}"/>
              </a:ext>
            </a:extLst>
          </p:cNvPr>
          <p:cNvSpPr>
            <a:spLocks xmlns:a="http://schemas.openxmlformats.org/drawingml/2006/main" noGrp="1"/>
          </p:cNvSpPr>
          <p:nvPr/>
        </p:nvSpPr>
        <p:spPr>
          <a:xfrm xmlns:a="http://schemas.openxmlformats.org/drawingml/2006/main">
            <a:off x="393668" y="344043"/>
            <a:ext cx="114014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900" b="1">
                <a:solidFill>
                  <a:srgbClr val="0B0F0D"/>
                </a:solidFill>
                <a:latin typeface="Helvetica Neue"/>
                <a:ea typeface="Helvetica Neue"/>
                <a:cs typeface="Helvetica Neue"/>
              </a:defRPr>
            </a:pPr>
            <a:r>
              <a:rPr sz="2900" b="1">
                <a:solidFill>
                  <a:srgbClr val="0B0F0D"/>
                </a:solidFill>
                <a:latin typeface="Helvetica Neue"/>
                <a:ea typeface="Helvetica Neue"/>
                <a:cs typeface="Helvetica Neue"/>
              </a:rPr>
              <a:t>One workflow from catalogue to action</a:t>
            </a:r>
          </a:p>
        </p:txBody>
      </p:sp>
      <p:sp>
        <p:nvSpPr>
          <p:cNvPr id="2" name="">
            <a:extLst xmlns:a="http://schemas.openxmlformats.org/drawingml/2006/main">
              <a:ext uri="{FF2B5EF4-FFF2-40B4-BE49-F238E27FC236}">
                <a16:creationId xmlns:a16="http://schemas.microsoft.com/office/drawing/2014/main" id="{A03A4BAE-F2EE-4493-A79C-8044EA499281}"/>
              </a:ext>
            </a:extLst>
          </p:cNvPr>
          <p:cNvSpPr>
            <a:spLocks xmlns:a="http://schemas.openxmlformats.org/drawingml/2006/main" noGrp="1"/>
          </p:cNvSpPr>
          <p:nvPr/>
        </p:nvSpPr>
        <p:spPr>
          <a:xfrm xmlns:a="http://schemas.openxmlformats.org/drawingml/2006/main">
            <a:off x="393668" y="1381125"/>
            <a:ext cx="857250" cy="57150"/>
          </a:xfrm>
          <a:prstGeom xmlns:a="http://schemas.openxmlformats.org/drawingml/2006/main" prst="rect">
            <a:avLst/>
          </a:prstGeom>
          <a:solidFill xmlns:a="http://schemas.openxmlformats.org/drawingml/2006/main">
            <a:srgbClr val="A8F04A"/>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41EC8497-BD48-4116-9C01-5AFC1A15AF29}"/>
              </a:ext>
            </a:extLst>
          </p:cNvPr>
          <p:cNvSpPr>
            <a:spLocks xmlns:a="http://schemas.openxmlformats.org/drawingml/2006/main" noGrp="1"/>
          </p:cNvSpPr>
          <p:nvPr/>
        </p:nvSpPr>
        <p:spPr>
          <a:xfrm xmlns:a="http://schemas.openxmlformats.org/drawingml/2006/main">
            <a:off x="393668" y="1952625"/>
            <a:ext cx="400050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Every stage has one job</a:t>
            </a:r>
          </a:p>
        </p:txBody>
      </p:sp>
      <p:sp>
        <p:nvSpPr>
          <p:cNvPr id="4" name="">
            <a:extLst xmlns:a="http://schemas.openxmlformats.org/drawingml/2006/main">
              <a:ext uri="{FF2B5EF4-FFF2-40B4-BE49-F238E27FC236}">
                <a16:creationId xmlns:a16="http://schemas.microsoft.com/office/drawing/2014/main" id="{C84476EF-478D-4921-A06A-6E366EFD1660}"/>
              </a:ext>
            </a:extLst>
          </p:cNvPr>
          <p:cNvSpPr>
            <a:spLocks xmlns:a="http://schemas.openxmlformats.org/drawingml/2006/main" noGrp="1"/>
          </p:cNvSpPr>
          <p:nvPr/>
        </p:nvSpPr>
        <p:spPr>
          <a:xfrm xmlns:a="http://schemas.openxmlformats.org/drawingml/2006/main">
            <a:off x="393668" y="2933700"/>
            <a:ext cx="4000500" cy="2590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425" b="0">
                <a:solidFill>
                  <a:srgbClr val="5D665F"/>
                </a:solidFill>
                <a:latin typeface="Helvetica Neue"/>
                <a:ea typeface="Helvetica Neue"/>
                <a:cs typeface="Helvetica Neue"/>
              </a:defRPr>
            </a:pPr>
            <a:r>
              <a:rPr sz="1425" b="0">
                <a:solidFill>
                  <a:srgbClr val="5D665F"/>
                </a:solidFill>
                <a:latin typeface="Helvetica Neue"/>
                <a:ea typeface="Helvetica Neue"/>
                <a:cs typeface="Helvetica Neue"/>
              </a:rPr>
              <a:t>Discover dynamically. Decode once. Keep one exact scout bundle warm; lazy-load one specialist verifier. Exact multi-frame evidence may alert. Verifier failure suppresses the sighting. Route points retain source time and provenance.</a:t>
            </a:r>
          </a:p>
        </p:txBody>
      </p:sp>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5ac00b86cef14214"/>
          <a:stretch xmlns:a="http://schemas.openxmlformats.org/drawingml/2006/main"/>
        </p:blipFill>
        <p:spPr>
          <a:xfrm xmlns:a="http://schemas.openxmlformats.org/drawingml/2006/main">
            <a:off x="4762500" y="1880592"/>
            <a:ext cx="7029450" cy="3954066"/>
          </a:xfrm>
          <a:prstGeom xmlns:a="http://schemas.openxmlformats.org/drawingml/2006/main" prst="rect">
            <a:avLst/>
          </a:prstGeom>
        </p:spPr>
      </p:pic>
      <p:sp>
        <p:nvSpPr>
          <p:cNvPr id="6" name="">
            <a:extLst xmlns:a="http://schemas.openxmlformats.org/drawingml/2006/main">
              <a:ext uri="{FF2B5EF4-FFF2-40B4-BE49-F238E27FC236}">
                <a16:creationId xmlns:a16="http://schemas.microsoft.com/office/drawing/2014/main" id="{FA8681E1-52C2-42B9-8A52-90C0D7F2EE90}"/>
              </a:ext>
            </a:extLst>
          </p:cNvPr>
          <p:cNvSpPr>
            <a:spLocks xmlns:a="http://schemas.openxmlformats.org/drawingml/2006/main" noGrp="1"/>
          </p:cNvSpPr>
          <p:nvPr/>
        </p:nvSpPr>
        <p:spPr>
          <a:xfrm xmlns:a="http://schemas.openxmlformats.org/drawingml/2006/main">
            <a:off x="4762500" y="1809750"/>
            <a:ext cx="7029450" cy="4095750"/>
          </a:xfrm>
          <a:prstGeom xmlns:a="http://schemas.openxmlformats.org/drawingml/2006/main" prst="rect">
            <a:avLst/>
          </a:prstGeom>
          <a:noFill xmlns:a="http://schemas.openxmlformats.org/drawingml/2006/main"/>
          <a:ln xmlns:a="http://schemas.openxmlformats.org/drawingml/2006/main" w="9525">
            <a:solidFill>
              <a:srgbClr val="B8BCC4"/>
            </a:solidFill>
            <a:prstDash val="solid"/>
          </a:ln>
        </p:spPr>
      </p:sp>
      <p:sp>
        <p:nvSpPr>
          <p:cNvPr id="7" name="">
            <a:extLst xmlns:a="http://schemas.openxmlformats.org/drawingml/2006/main">
              <a:ext uri="{FF2B5EF4-FFF2-40B4-BE49-F238E27FC236}">
                <a16:creationId xmlns:a16="http://schemas.microsoft.com/office/drawing/2014/main" id="{7F949BE5-80AC-4488-9ECB-F2AC548BCDF3}"/>
              </a:ext>
            </a:extLst>
          </p:cNvPr>
          <p:cNvSpPr>
            <a:spLocks xmlns:a="http://schemas.openxmlformats.org/drawingml/2006/main" noGrp="1"/>
          </p:cNvSpPr>
          <p:nvPr/>
        </p:nvSpPr>
        <p:spPr>
          <a:xfrm xmlns:a="http://schemas.openxmlformats.org/drawingml/2006/main">
            <a:off x="11277600" y="6276975"/>
            <a:ext cx="5143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r">
              <a:buNone/>
              <a:defRPr sz="1000" b="0">
                <a:solidFill>
                  <a:srgbClr val="5D665F"/>
                </a:solidFill>
                <a:latin typeface="Helvetica Neue"/>
                <a:ea typeface="Helvetica Neue"/>
                <a:cs typeface="Helvetica Neue"/>
              </a:defRPr>
            </a:pPr>
            <a:r>
              <a:rPr sz="1000" b="0">
                <a:solidFill>
                  <a:srgbClr val="5D665F"/>
                </a:solidFill>
                <a:latin typeface="Helvetica Neue"/>
                <a:ea typeface="Helvetica Neue"/>
                <a:cs typeface="Helvetica Neue"/>
              </a:rPr>
              <a:t>04</a:t>
            </a:r>
          </a:p>
        </p:txBody>
      </p:sp>
    </p:spTree>
    <p:extLst>
      <p:ext uri="{BB962C8B-B14F-4D97-AF65-F5344CB8AC3E}">
        <p14:creationId xmlns:p14="http://schemas.microsoft.com/office/powerpoint/2010/main" val="1915515930"/>
      </p:ext>
    </p:extLst>
  </p:cSld>
</p:sld>
</file>

<file path=ppt/slides/slide5.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A362695C-BF11-4C86-9974-97A94E804A74}"/>
              </a:ext>
            </a:extLst>
          </p:cNvPr>
          <p:cNvSpPr>
            <a:spLocks xmlns:a="http://schemas.openxmlformats.org/drawingml/2006/main" noGrp="1"/>
          </p:cNvSpPr>
          <p:nvPr/>
        </p:nvSpPr>
        <p:spPr>
          <a:xfrm xmlns:a="http://schemas.openxmlformats.org/drawingml/2006/main">
            <a:off x="393668" y="344043"/>
            <a:ext cx="114014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900" b="1">
                <a:solidFill>
                  <a:srgbClr val="0B0F0D"/>
                </a:solidFill>
                <a:latin typeface="Helvetica Neue"/>
                <a:ea typeface="Helvetica Neue"/>
                <a:cs typeface="Helvetica Neue"/>
              </a:defRPr>
            </a:pPr>
            <a:r>
              <a:rPr sz="2900" b="1">
                <a:solidFill>
                  <a:srgbClr val="0B0F0D"/>
                </a:solidFill>
                <a:latin typeface="Helvetica Neue"/>
                <a:ea typeface="Helvetica Neue"/>
                <a:cs typeface="Helvetica Neue"/>
              </a:rPr>
              <a:t>Accuracy comes from track evidence, not one frame</a:t>
            </a:r>
          </a:p>
        </p:txBody>
      </p:sp>
      <p:sp>
        <p:nvSpPr>
          <p:cNvPr id="2" name="">
            <a:extLst xmlns:a="http://schemas.openxmlformats.org/drawingml/2006/main">
              <a:ext uri="{FF2B5EF4-FFF2-40B4-BE49-F238E27FC236}">
                <a16:creationId xmlns:a16="http://schemas.microsoft.com/office/drawing/2014/main" id="{ED199D11-1609-4651-A4B6-ED9BC3DC3E3D}"/>
              </a:ext>
            </a:extLst>
          </p:cNvPr>
          <p:cNvSpPr>
            <a:spLocks xmlns:a="http://schemas.openxmlformats.org/drawingml/2006/main" noGrp="1"/>
          </p:cNvSpPr>
          <p:nvPr/>
        </p:nvSpPr>
        <p:spPr>
          <a:xfrm xmlns:a="http://schemas.openxmlformats.org/drawingml/2006/main">
            <a:off x="393668" y="1381125"/>
            <a:ext cx="857250" cy="57150"/>
          </a:xfrm>
          <a:prstGeom xmlns:a="http://schemas.openxmlformats.org/drawingml/2006/main" prst="rect">
            <a:avLst/>
          </a:prstGeom>
          <a:solidFill xmlns:a="http://schemas.openxmlformats.org/drawingml/2006/main">
            <a:srgbClr val="A8F04A"/>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B23892A0-0CCD-4516-B0CC-596C7043F684}"/>
              </a:ext>
            </a:extLst>
          </p:cNvPr>
          <p:cNvSpPr>
            <a:spLocks xmlns:a="http://schemas.openxmlformats.org/drawingml/2006/main" noGrp="1"/>
          </p:cNvSpPr>
          <p:nvPr/>
        </p:nvSpPr>
        <p:spPr>
          <a:xfrm xmlns:a="http://schemas.openxmlformats.org/drawingml/2006/main">
            <a:off x="390525" y="3362325"/>
            <a:ext cx="11410950" cy="0"/>
          </a:xfrm>
          <a:prstGeom xmlns:a="http://schemas.openxmlformats.org/drawingml/2006/main" prst="line">
            <a:avLst/>
          </a:prstGeom>
          <a:noFill xmlns:a="http://schemas.openxmlformats.org/drawingml/2006/main"/>
          <a:ln xmlns:a="http://schemas.openxmlformats.org/drawingml/2006/main" w="9525">
            <a:solidFill>
              <a:srgbClr val="0B0F0D"/>
            </a:solidFill>
            <a:prstDash val="solid"/>
          </a:ln>
        </p:spPr>
      </p:sp>
      <p:sp>
        <p:nvSpPr>
          <p:cNvPr id="4" name="">
            <a:extLst xmlns:a="http://schemas.openxmlformats.org/drawingml/2006/main">
              <a:ext uri="{FF2B5EF4-FFF2-40B4-BE49-F238E27FC236}">
                <a16:creationId xmlns:a16="http://schemas.microsoft.com/office/drawing/2014/main" id="{7465A1CD-B5E2-40DA-A2A6-FDD477FED121}"/>
              </a:ext>
            </a:extLst>
          </p:cNvPr>
          <p:cNvSpPr>
            <a:spLocks xmlns:a="http://schemas.openxmlformats.org/drawingml/2006/main" noGrp="1"/>
          </p:cNvSpPr>
          <p:nvPr/>
        </p:nvSpPr>
        <p:spPr>
          <a:xfrm xmlns:a="http://schemas.openxmlformats.org/drawingml/2006/main">
            <a:off x="390525" y="3305175"/>
            <a:ext cx="114300" cy="114300"/>
          </a:xfrm>
          <a:prstGeom xmlns:a="http://schemas.openxmlformats.org/drawingml/2006/main" prst="ellipse">
            <a:avLst/>
          </a:prstGeom>
          <a:solidFill xmlns:a="http://schemas.openxmlformats.org/drawingml/2006/main">
            <a:srgbClr val="0B0F0D"/>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4FDABAE7-780D-448B-BB39-BD5E0F961D60}"/>
              </a:ext>
            </a:extLst>
          </p:cNvPr>
          <p:cNvSpPr>
            <a:spLocks xmlns:a="http://schemas.openxmlformats.org/drawingml/2006/main" noGrp="1"/>
          </p:cNvSpPr>
          <p:nvPr/>
        </p:nvSpPr>
        <p:spPr>
          <a:xfrm xmlns:a="http://schemas.openxmlformats.org/drawingml/2006/main">
            <a:off x="390525" y="2809875"/>
            <a:ext cx="2381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a:solidFill>
                  <a:srgbClr val="5D665F"/>
                </a:solidFill>
                <a:latin typeface="Helvetica Neue"/>
                <a:ea typeface="Helvetica Neue"/>
                <a:cs typeface="Helvetica Neue"/>
              </a:defRPr>
            </a:pPr>
            <a:r>
              <a:rPr sz="1500" b="1">
                <a:solidFill>
                  <a:srgbClr val="5D665F"/>
                </a:solidFill>
                <a:latin typeface="Helvetica Neue"/>
                <a:ea typeface="Helvetica Neue"/>
                <a:cs typeface="Helvetica Neue"/>
              </a:rPr>
              <a:t>FIND</a:t>
            </a:r>
          </a:p>
        </p:txBody>
      </p:sp>
      <p:sp>
        <p:nvSpPr>
          <p:cNvPr id="6" name="">
            <a:extLst xmlns:a="http://schemas.openxmlformats.org/drawingml/2006/main">
              <a:ext uri="{FF2B5EF4-FFF2-40B4-BE49-F238E27FC236}">
                <a16:creationId xmlns:a16="http://schemas.microsoft.com/office/drawing/2014/main" id="{64CB3049-D0F6-40B8-8336-FFC9921390D1}"/>
              </a:ext>
            </a:extLst>
          </p:cNvPr>
          <p:cNvSpPr>
            <a:spLocks xmlns:a="http://schemas.openxmlformats.org/drawingml/2006/main" noGrp="1"/>
          </p:cNvSpPr>
          <p:nvPr/>
        </p:nvSpPr>
        <p:spPr>
          <a:xfrm xmlns:a="http://schemas.openxmlformats.org/drawingml/2006/main">
            <a:off x="390525" y="3810000"/>
            <a:ext cx="31432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Scout cheaply</a:t>
            </a:r>
          </a:p>
        </p:txBody>
      </p:sp>
      <p:sp>
        <p:nvSpPr>
          <p:cNvPr id="7" name="">
            <a:extLst xmlns:a="http://schemas.openxmlformats.org/drawingml/2006/main">
              <a:ext uri="{FF2B5EF4-FFF2-40B4-BE49-F238E27FC236}">
                <a16:creationId xmlns:a16="http://schemas.microsoft.com/office/drawing/2014/main" id="{DB3F5B04-5E63-45F3-8CC8-AA730F47E6E6}"/>
              </a:ext>
            </a:extLst>
          </p:cNvPr>
          <p:cNvSpPr>
            <a:spLocks xmlns:a="http://schemas.openxmlformats.org/drawingml/2006/main" noGrp="1"/>
          </p:cNvSpPr>
          <p:nvPr/>
        </p:nvSpPr>
        <p:spPr>
          <a:xfrm xmlns:a="http://schemas.openxmlformats.org/drawingml/2006/main">
            <a:off x="390525" y="4438650"/>
            <a:ext cx="314325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a:solidFill>
                  <a:srgbClr val="5D665F"/>
                </a:solidFill>
                <a:latin typeface="Helvetica Neue"/>
                <a:ea typeface="Helvetica Neue"/>
                <a:cs typeface="Helvetica Neue"/>
              </a:defRPr>
            </a:pPr>
            <a:r>
              <a:rPr sz="1350" b="0">
                <a:solidFill>
                  <a:srgbClr val="5D665F"/>
                </a:solidFill>
                <a:latin typeface="Helvetica Neue"/>
                <a:ea typeface="Helvetica Neue"/>
                <a:cs typeface="Helvetica Neue"/>
              </a:rPr>
              <a:t>Low-rate vehicle detection and tracking keep every served camera covered.</a:t>
            </a:r>
          </a:p>
        </p:txBody>
      </p:sp>
      <p:sp>
        <p:nvSpPr>
          <p:cNvPr id="8" name="">
            <a:extLst xmlns:a="http://schemas.openxmlformats.org/drawingml/2006/main">
              <a:ext uri="{FF2B5EF4-FFF2-40B4-BE49-F238E27FC236}">
                <a16:creationId xmlns:a16="http://schemas.microsoft.com/office/drawing/2014/main" id="{9AB281B1-0B8D-432A-9A2C-D630E81114BA}"/>
              </a:ext>
            </a:extLst>
          </p:cNvPr>
          <p:cNvSpPr>
            <a:spLocks xmlns:a="http://schemas.openxmlformats.org/drawingml/2006/main" noGrp="1"/>
          </p:cNvSpPr>
          <p:nvPr/>
        </p:nvSpPr>
        <p:spPr>
          <a:xfrm xmlns:a="http://schemas.openxmlformats.org/drawingml/2006/main">
            <a:off x="4295775" y="3305175"/>
            <a:ext cx="114300" cy="114300"/>
          </a:xfrm>
          <a:prstGeom xmlns:a="http://schemas.openxmlformats.org/drawingml/2006/main" prst="ellipse">
            <a:avLst/>
          </a:prstGeom>
          <a:solidFill xmlns:a="http://schemas.openxmlformats.org/drawingml/2006/main">
            <a:srgbClr val="A8F04A"/>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8FEA00BC-2E9B-40BC-ACE5-EBD735DCCB16}"/>
              </a:ext>
            </a:extLst>
          </p:cNvPr>
          <p:cNvSpPr>
            <a:spLocks xmlns:a="http://schemas.openxmlformats.org/drawingml/2006/main" noGrp="1"/>
          </p:cNvSpPr>
          <p:nvPr/>
        </p:nvSpPr>
        <p:spPr>
          <a:xfrm xmlns:a="http://schemas.openxmlformats.org/drawingml/2006/main">
            <a:off x="4295775" y="2809875"/>
            <a:ext cx="2381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a:solidFill>
                  <a:srgbClr val="5D665F"/>
                </a:solidFill>
                <a:latin typeface="Helvetica Neue"/>
                <a:ea typeface="Helvetica Neue"/>
                <a:cs typeface="Helvetica Neue"/>
              </a:defRPr>
            </a:pPr>
            <a:r>
              <a:rPr sz="1500" b="1">
                <a:solidFill>
                  <a:srgbClr val="5D665F"/>
                </a:solidFill>
                <a:latin typeface="Helvetica Neue"/>
                <a:ea typeface="Helvetica Neue"/>
                <a:cs typeface="Helvetica Neue"/>
              </a:rPr>
              <a:t>CONFIRM</a:t>
            </a:r>
          </a:p>
        </p:txBody>
      </p:sp>
      <p:sp>
        <p:nvSpPr>
          <p:cNvPr id="10" name="">
            <a:extLst xmlns:a="http://schemas.openxmlformats.org/drawingml/2006/main">
              <a:ext uri="{FF2B5EF4-FFF2-40B4-BE49-F238E27FC236}">
                <a16:creationId xmlns:a16="http://schemas.microsoft.com/office/drawing/2014/main" id="{32EEB137-D7BB-400B-B592-5BA3E01AC2A1}"/>
              </a:ext>
            </a:extLst>
          </p:cNvPr>
          <p:cNvSpPr>
            <a:spLocks xmlns:a="http://schemas.openxmlformats.org/drawingml/2006/main" noGrp="1"/>
          </p:cNvSpPr>
          <p:nvPr/>
        </p:nvSpPr>
        <p:spPr>
          <a:xfrm xmlns:a="http://schemas.openxmlformats.org/drawingml/2006/main">
            <a:off x="4295775" y="3810000"/>
            <a:ext cx="31432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Fuse the track</a:t>
            </a:r>
          </a:p>
        </p:txBody>
      </p:sp>
      <p:sp>
        <p:nvSpPr>
          <p:cNvPr id="11" name="">
            <a:extLst xmlns:a="http://schemas.openxmlformats.org/drawingml/2006/main">
              <a:ext uri="{FF2B5EF4-FFF2-40B4-BE49-F238E27FC236}">
                <a16:creationId xmlns:a16="http://schemas.microsoft.com/office/drawing/2014/main" id="{AE9746FE-28C6-4071-875B-98C903E27B73}"/>
              </a:ext>
            </a:extLst>
          </p:cNvPr>
          <p:cNvSpPr>
            <a:spLocks xmlns:a="http://schemas.openxmlformats.org/drawingml/2006/main" noGrp="1"/>
          </p:cNvSpPr>
          <p:nvPr/>
        </p:nvSpPr>
        <p:spPr>
          <a:xfrm xmlns:a="http://schemas.openxmlformats.org/drawingml/2006/main">
            <a:off x="4295775" y="4438650"/>
            <a:ext cx="314325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a:solidFill>
                  <a:srgbClr val="5D665F"/>
                </a:solidFill>
                <a:latin typeface="Helvetica Neue"/>
                <a:ea typeface="Helvetica Neue"/>
                <a:cs typeface="Helvetica Neue"/>
              </a:defRPr>
            </a:pPr>
            <a:r>
              <a:rPr sz="1350" b="0">
                <a:solidFill>
                  <a:srgbClr val="5D665F"/>
                </a:solidFill>
                <a:latin typeface="Helvetica Neue"/>
                <a:ea typeface="Helvetica Neue"/>
                <a:cs typeface="Helvetica Neue"/>
              </a:rPr>
              <a:t>Rank sharp, diverse plate crops. OCR a few. Require exact temporal consensus.</a:t>
            </a:r>
          </a:p>
        </p:txBody>
      </p:sp>
      <p:sp>
        <p:nvSpPr>
          <p:cNvPr id="12" name="">
            <a:extLst xmlns:a="http://schemas.openxmlformats.org/drawingml/2006/main">
              <a:ext uri="{FF2B5EF4-FFF2-40B4-BE49-F238E27FC236}">
                <a16:creationId xmlns:a16="http://schemas.microsoft.com/office/drawing/2014/main" id="{70AE5F90-F92C-47BD-95DB-C87A4E7014F1}"/>
              </a:ext>
            </a:extLst>
          </p:cNvPr>
          <p:cNvSpPr>
            <a:spLocks xmlns:a="http://schemas.openxmlformats.org/drawingml/2006/main" noGrp="1"/>
          </p:cNvSpPr>
          <p:nvPr/>
        </p:nvSpPr>
        <p:spPr>
          <a:xfrm xmlns:a="http://schemas.openxmlformats.org/drawingml/2006/main">
            <a:off x="8220075" y="3305175"/>
            <a:ext cx="114300" cy="114300"/>
          </a:xfrm>
          <a:prstGeom xmlns:a="http://schemas.openxmlformats.org/drawingml/2006/main" prst="ellipse">
            <a:avLst/>
          </a:prstGeom>
          <a:solidFill xmlns:a="http://schemas.openxmlformats.org/drawingml/2006/main">
            <a:srgbClr val="0B0F0D"/>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644666E7-06A5-44B3-A533-0C5FF7931D72}"/>
              </a:ext>
            </a:extLst>
          </p:cNvPr>
          <p:cNvSpPr>
            <a:spLocks xmlns:a="http://schemas.openxmlformats.org/drawingml/2006/main" noGrp="1"/>
          </p:cNvSpPr>
          <p:nvPr/>
        </p:nvSpPr>
        <p:spPr>
          <a:xfrm xmlns:a="http://schemas.openxmlformats.org/drawingml/2006/main">
            <a:off x="8220075" y="2809875"/>
            <a:ext cx="2381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a:solidFill>
                  <a:srgbClr val="5D665F"/>
                </a:solidFill>
                <a:latin typeface="Helvetica Neue"/>
                <a:ea typeface="Helvetica Neue"/>
                <a:cs typeface="Helvetica Neue"/>
              </a:defRPr>
            </a:pPr>
            <a:r>
              <a:rPr sz="1500" b="1">
                <a:solidFill>
                  <a:srgbClr val="5D665F"/>
                </a:solidFill>
                <a:latin typeface="Helvetica Neue"/>
                <a:ea typeface="Helvetica Neue"/>
                <a:cs typeface="Helvetica Neue"/>
              </a:rPr>
              <a:t>ACT</a:t>
            </a:r>
          </a:p>
        </p:txBody>
      </p:sp>
      <p:sp>
        <p:nvSpPr>
          <p:cNvPr id="14" name="">
            <a:extLst xmlns:a="http://schemas.openxmlformats.org/drawingml/2006/main">
              <a:ext uri="{FF2B5EF4-FFF2-40B4-BE49-F238E27FC236}">
                <a16:creationId xmlns:a16="http://schemas.microsoft.com/office/drawing/2014/main" id="{24ED8C10-64CF-49FD-BC7F-4B5DF2E70266}"/>
              </a:ext>
            </a:extLst>
          </p:cNvPr>
          <p:cNvSpPr>
            <a:spLocks xmlns:a="http://schemas.openxmlformats.org/drawingml/2006/main" noGrp="1"/>
          </p:cNvSpPr>
          <p:nvPr/>
        </p:nvSpPr>
        <p:spPr>
          <a:xfrm xmlns:a="http://schemas.openxmlformats.org/drawingml/2006/main">
            <a:off x="8220075" y="3810000"/>
            <a:ext cx="31432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Alert or abstain</a:t>
            </a:r>
          </a:p>
        </p:txBody>
      </p:sp>
      <p:sp>
        <p:nvSpPr>
          <p:cNvPr id="15" name="">
            <a:extLst xmlns:a="http://schemas.openxmlformats.org/drawingml/2006/main">
              <a:ext uri="{FF2B5EF4-FFF2-40B4-BE49-F238E27FC236}">
                <a16:creationId xmlns:a16="http://schemas.microsoft.com/office/drawing/2014/main" id="{62EF6441-C316-4563-9713-251E856F4310}"/>
              </a:ext>
            </a:extLst>
          </p:cNvPr>
          <p:cNvSpPr>
            <a:spLocks xmlns:a="http://schemas.openxmlformats.org/drawingml/2006/main" noGrp="1"/>
          </p:cNvSpPr>
          <p:nvPr/>
        </p:nvSpPr>
        <p:spPr>
          <a:xfrm xmlns:a="http://schemas.openxmlformats.org/drawingml/2006/main">
            <a:off x="8220075" y="4438650"/>
            <a:ext cx="314325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a:solidFill>
                  <a:srgbClr val="5D665F"/>
                </a:solidFill>
                <a:latin typeface="Helvetica Neue"/>
                <a:ea typeface="Helvetica Neue"/>
                <a:cs typeface="Helvetica Neue"/>
              </a:defRPr>
            </a:pPr>
            <a:r>
              <a:rPr sz="1350" b="0">
                <a:solidFill>
                  <a:srgbClr val="5D665F"/>
                </a:solidFill>
                <a:latin typeface="Helvetica Neue"/>
                <a:ea typeface="Helvetica Neue"/>
                <a:cs typeface="Helvetica Neue"/>
              </a:rPr>
              <a:t>Exact evidence may alert. Human-confirmed ambiguity may enter the route, never an automatic alert.</a:t>
            </a:r>
          </a:p>
        </p:txBody>
      </p:sp>
      <p:sp>
        <p:nvSpPr>
          <p:cNvPr id="16" name="">
            <a:extLst xmlns:a="http://schemas.openxmlformats.org/drawingml/2006/main">
              <a:ext uri="{FF2B5EF4-FFF2-40B4-BE49-F238E27FC236}">
                <a16:creationId xmlns:a16="http://schemas.microsoft.com/office/drawing/2014/main" id="{FE7380AB-8D2F-4AD1-B9C5-A4C11A9BB941}"/>
              </a:ext>
            </a:extLst>
          </p:cNvPr>
          <p:cNvSpPr>
            <a:spLocks xmlns:a="http://schemas.openxmlformats.org/drawingml/2006/main" noGrp="1"/>
          </p:cNvSpPr>
          <p:nvPr/>
        </p:nvSpPr>
        <p:spPr>
          <a:xfrm xmlns:a="http://schemas.openxmlformats.org/drawingml/2006/main">
            <a:off x="11277600" y="6276975"/>
            <a:ext cx="5143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r">
              <a:buNone/>
              <a:defRPr sz="1000" b="0">
                <a:solidFill>
                  <a:srgbClr val="5D665F"/>
                </a:solidFill>
                <a:latin typeface="Helvetica Neue"/>
                <a:ea typeface="Helvetica Neue"/>
                <a:cs typeface="Helvetica Neue"/>
              </a:defRPr>
            </a:pPr>
            <a:r>
              <a:rPr sz="1000" b="0">
                <a:solidFill>
                  <a:srgbClr val="5D665F"/>
                </a:solidFill>
                <a:latin typeface="Helvetica Neue"/>
                <a:ea typeface="Helvetica Neue"/>
                <a:cs typeface="Helvetica Neue"/>
              </a:rPr>
              <a:t>05</a:t>
            </a:r>
          </a:p>
        </p:txBody>
      </p:sp>
    </p:spTree>
    <p:extLst>
      <p:ext uri="{BB962C8B-B14F-4D97-AF65-F5344CB8AC3E}">
        <p14:creationId xmlns:p14="http://schemas.microsoft.com/office/powerpoint/2010/main" val="504102981"/>
      </p:ext>
    </p:extLst>
  </p:cSld>
</p:sld>
</file>

<file path=ppt/slides/slide6.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8" name="">
            <a:extLst xmlns:a="http://schemas.openxmlformats.org/drawingml/2006/main">
              <a:ext uri="{FF2B5EF4-FFF2-40B4-BE49-F238E27FC236}">
                <a16:creationId xmlns:a16="http://schemas.microsoft.com/office/drawing/2014/main" id="{4079DA33-AEB3-497E-8DC6-623E7D3A683A}"/>
              </a:ext>
            </a:extLst>
          </p:cNvPr>
          <p:cNvSpPr>
            <a:spLocks xmlns:a="http://schemas.openxmlformats.org/drawingml/2006/main" noGrp="1"/>
          </p:cNvSpPr>
          <p:nvPr/>
        </p:nvSpPr>
        <p:spPr>
          <a:xfrm xmlns:a="http://schemas.openxmlformats.org/drawingml/2006/main">
            <a:off x="393668" y="344043"/>
            <a:ext cx="114014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900" b="1">
                <a:solidFill>
                  <a:srgbClr val="0B0F0D"/>
                </a:solidFill>
                <a:latin typeface="Helvetica Neue"/>
                <a:ea typeface="Helvetica Neue"/>
                <a:cs typeface="Helvetica Neue"/>
              </a:defRPr>
            </a:pPr>
            <a:r>
              <a:rPr sz="2900" b="1">
                <a:solidFill>
                  <a:srgbClr val="0B0F0D"/>
                </a:solidFill>
                <a:latin typeface="Helvetica Neue"/>
                <a:ea typeface="Helvetica Neue"/>
                <a:cs typeface="Helvetica Neue"/>
              </a:rPr>
              <a:t>A government plate. Its original proof.</a:t>
            </a:r>
          </a:p>
        </p:txBody>
      </p:sp>
      <p:sp>
        <p:nvSpPr>
          <p:cNvPr id="2" name="">
            <a:extLst xmlns:a="http://schemas.openxmlformats.org/drawingml/2006/main">
              <a:ext uri="{FF2B5EF4-FFF2-40B4-BE49-F238E27FC236}">
                <a16:creationId xmlns:a16="http://schemas.microsoft.com/office/drawing/2014/main" id="{5D6FD21D-6E5A-45CD-A6B6-EF9E75036FC0}"/>
              </a:ext>
            </a:extLst>
          </p:cNvPr>
          <p:cNvSpPr>
            <a:spLocks xmlns:a="http://schemas.openxmlformats.org/drawingml/2006/main" noGrp="1"/>
          </p:cNvSpPr>
          <p:nvPr/>
        </p:nvSpPr>
        <p:spPr>
          <a:xfrm xmlns:a="http://schemas.openxmlformats.org/drawingml/2006/main">
            <a:off x="393668" y="1381125"/>
            <a:ext cx="857250" cy="57150"/>
          </a:xfrm>
          <a:prstGeom xmlns:a="http://schemas.openxmlformats.org/drawingml/2006/main" prst="rect">
            <a:avLst/>
          </a:prstGeom>
          <a:solidFill xmlns:a="http://schemas.openxmlformats.org/drawingml/2006/main">
            <a:srgbClr val="A8F04A"/>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5FAEC82E-3B34-4CA7-8DA0-FF3C7E84E073}"/>
              </a:ext>
            </a:extLst>
          </p:cNvPr>
          <p:cNvSpPr>
            <a:spLocks xmlns:a="http://schemas.openxmlformats.org/drawingml/2006/main" noGrp="1"/>
          </p:cNvSpPr>
          <p:nvPr/>
        </p:nvSpPr>
        <p:spPr>
          <a:xfrm xmlns:a="http://schemas.openxmlformats.org/drawingml/2006/main">
            <a:off x="393668" y="1952625"/>
            <a:ext cx="400050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Open the crop. Check the claim.</a:t>
            </a:r>
          </a:p>
        </p:txBody>
      </p:sp>
      <p:sp>
        <p:nvSpPr>
          <p:cNvPr id="4" name="">
            <a:extLst xmlns:a="http://schemas.openxmlformats.org/drawingml/2006/main">
              <a:ext uri="{FF2B5EF4-FFF2-40B4-BE49-F238E27FC236}">
                <a16:creationId xmlns:a16="http://schemas.microsoft.com/office/drawing/2014/main" id="{98268F55-6B4D-4904-8E93-487AC05F27CB}"/>
              </a:ext>
            </a:extLst>
          </p:cNvPr>
          <p:cNvSpPr>
            <a:spLocks xmlns:a="http://schemas.openxmlformats.org/drawingml/2006/main" noGrp="1"/>
          </p:cNvSpPr>
          <p:nvPr/>
        </p:nvSpPr>
        <p:spPr>
          <a:xfrm xmlns:a="http://schemas.openxmlformats.org/drawingml/2006/main">
            <a:off x="393668" y="2933700"/>
            <a:ext cx="4000500" cy="2590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425" b="0">
                <a:solidFill>
                  <a:srgbClr val="5D665F"/>
                </a:solidFill>
                <a:latin typeface="Helvetica Neue"/>
                <a:ea typeface="Helvetica Neue"/>
                <a:cs typeface="Helvetica Neue"/>
              </a:defRPr>
            </a:pPr>
            <a:r>
              <a:rPr sz="1425" b="0">
                <a:solidFill>
                  <a:srgbClr val="5D665F"/>
                </a:solidFill>
                <a:latin typeface="Helvetica Neue"/>
                <a:ea typeface="Helvetica Neue"/>
                <a:cs typeface="Helvetica Neue"/>
              </a:rPr>
              <a:t>Captured organizer evidence supports GJ11DB2975 at Timbavadi gate. The crop opens immediately. Source time is retained; missing UTC alignment stays visible.</a:t>
            </a:r>
          </a:p>
        </p:txBody>
      </p:sp>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266c87faa19c46d6"/>
          <a:stretch xmlns:a="http://schemas.openxmlformats.org/drawingml/2006/main"/>
        </p:blipFill>
        <p:spPr>
          <a:xfrm xmlns:a="http://schemas.openxmlformats.org/drawingml/2006/main">
            <a:off x="5022850" y="1823641"/>
            <a:ext cx="6508750" cy="4067969"/>
          </a:xfrm>
          <a:prstGeom xmlns:a="http://schemas.openxmlformats.org/drawingml/2006/main" prst="rect">
            <a:avLst/>
          </a:prstGeom>
        </p:spPr>
      </p:pic>
      <p:sp>
        <p:nvSpPr>
          <p:cNvPr id="6" name="">
            <a:extLst xmlns:a="http://schemas.openxmlformats.org/drawingml/2006/main">
              <a:ext uri="{FF2B5EF4-FFF2-40B4-BE49-F238E27FC236}">
                <a16:creationId xmlns:a16="http://schemas.microsoft.com/office/drawing/2014/main" id="{4A3A8B1C-3CAF-48BC-871F-E9AA2FF935D1}"/>
              </a:ext>
            </a:extLst>
          </p:cNvPr>
          <p:cNvSpPr>
            <a:spLocks xmlns:a="http://schemas.openxmlformats.org/drawingml/2006/main" noGrp="1"/>
          </p:cNvSpPr>
          <p:nvPr/>
        </p:nvSpPr>
        <p:spPr>
          <a:xfrm xmlns:a="http://schemas.openxmlformats.org/drawingml/2006/main">
            <a:off x="4762500" y="1809750"/>
            <a:ext cx="7029450" cy="4095750"/>
          </a:xfrm>
          <a:prstGeom xmlns:a="http://schemas.openxmlformats.org/drawingml/2006/main" prst="rect">
            <a:avLst/>
          </a:prstGeom>
          <a:noFill xmlns:a="http://schemas.openxmlformats.org/drawingml/2006/main"/>
          <a:ln xmlns:a="http://schemas.openxmlformats.org/drawingml/2006/main" w="9525">
            <a:solidFill>
              <a:srgbClr val="B8BCC4"/>
            </a:solidFill>
            <a:prstDash val="solid"/>
          </a:ln>
        </p:spPr>
      </p:sp>
      <p:sp>
        <p:nvSpPr>
          <p:cNvPr id="7" name="">
            <a:extLst xmlns:a="http://schemas.openxmlformats.org/drawingml/2006/main">
              <a:ext uri="{FF2B5EF4-FFF2-40B4-BE49-F238E27FC236}">
                <a16:creationId xmlns:a16="http://schemas.microsoft.com/office/drawing/2014/main" id="{2F10D34F-4B9D-4E08-8912-5BAE4EC2A3E3}"/>
              </a:ext>
            </a:extLst>
          </p:cNvPr>
          <p:cNvSpPr>
            <a:spLocks xmlns:a="http://schemas.openxmlformats.org/drawingml/2006/main" noGrp="1"/>
          </p:cNvSpPr>
          <p:nvPr/>
        </p:nvSpPr>
        <p:spPr>
          <a:xfrm xmlns:a="http://schemas.openxmlformats.org/drawingml/2006/main">
            <a:off x="11277600" y="6276975"/>
            <a:ext cx="5143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r">
              <a:buNone/>
              <a:defRPr sz="1000" b="0">
                <a:solidFill>
                  <a:srgbClr val="5D665F"/>
                </a:solidFill>
                <a:latin typeface="Helvetica Neue"/>
                <a:ea typeface="Helvetica Neue"/>
                <a:cs typeface="Helvetica Neue"/>
              </a:defRPr>
            </a:pPr>
            <a:r>
              <a:rPr sz="1000" b="0">
                <a:solidFill>
                  <a:srgbClr val="5D665F"/>
                </a:solidFill>
                <a:latin typeface="Helvetica Neue"/>
                <a:ea typeface="Helvetica Neue"/>
                <a:cs typeface="Helvetica Neue"/>
              </a:rPr>
              <a:t>06</a:t>
            </a:r>
          </a:p>
        </p:txBody>
      </p:sp>
    </p:spTree>
    <p:extLst>
      <p:ext uri="{BB962C8B-B14F-4D97-AF65-F5344CB8AC3E}">
        <p14:creationId xmlns:p14="http://schemas.microsoft.com/office/powerpoint/2010/main" val="1622858520"/>
      </p:ext>
    </p:extLst>
  </p:cSld>
</p:sld>
</file>

<file path=ppt/slides/slide7.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20102828-642E-44AB-AB64-8BB514F35EE5}"/>
              </a:ext>
            </a:extLst>
          </p:cNvPr>
          <p:cNvSpPr>
            <a:spLocks xmlns:a="http://schemas.openxmlformats.org/drawingml/2006/main" noGrp="1"/>
          </p:cNvSpPr>
          <p:nvPr/>
        </p:nvSpPr>
        <p:spPr>
          <a:xfrm xmlns:a="http://schemas.openxmlformats.org/drawingml/2006/main">
            <a:off x="393668" y="344043"/>
            <a:ext cx="114014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900" b="1">
                <a:solidFill>
                  <a:srgbClr val="0B0F0D"/>
                </a:solidFill>
                <a:latin typeface="Helvetica Neue"/>
                <a:ea typeface="Helvetica Neue"/>
                <a:cs typeface="Helvetica Neue"/>
              </a:defRPr>
            </a:pPr>
            <a:r>
              <a:rPr sz="2900" b="1">
                <a:solidFill>
                  <a:srgbClr val="0B0F0D"/>
                </a:solidFill>
                <a:latin typeface="Helvetica Neue"/>
                <a:ea typeface="Helvetica Neue"/>
                <a:cs typeface="Helvetica Neue"/>
              </a:rPr>
              <a:t>Provided feeds. Inspectable results.</a:t>
            </a:r>
          </a:p>
        </p:txBody>
      </p:sp>
      <p:sp>
        <p:nvSpPr>
          <p:cNvPr id="2" name="">
            <a:extLst xmlns:a="http://schemas.openxmlformats.org/drawingml/2006/main">
              <a:ext uri="{FF2B5EF4-FFF2-40B4-BE49-F238E27FC236}">
                <a16:creationId xmlns:a16="http://schemas.microsoft.com/office/drawing/2014/main" id="{0B373605-E27C-4042-A109-2AE25E440DD5}"/>
              </a:ext>
            </a:extLst>
          </p:cNvPr>
          <p:cNvSpPr>
            <a:spLocks xmlns:a="http://schemas.openxmlformats.org/drawingml/2006/main" noGrp="1"/>
          </p:cNvSpPr>
          <p:nvPr/>
        </p:nvSpPr>
        <p:spPr>
          <a:xfrm xmlns:a="http://schemas.openxmlformats.org/drawingml/2006/main">
            <a:off x="393668" y="1285875"/>
            <a:ext cx="106680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Captured 2 September: events across 22 cameras; one supported sighting and three review candidates.</a:t>
            </a:r>
          </a:p>
        </p:txBody>
      </p:sp>
      <p:sp>
        <p:nvSpPr>
          <p:cNvPr id="3" name="">
            <a:extLst xmlns:a="http://schemas.openxmlformats.org/drawingml/2006/main">
              <a:ext uri="{FF2B5EF4-FFF2-40B4-BE49-F238E27FC236}">
                <a16:creationId xmlns:a16="http://schemas.microsoft.com/office/drawing/2014/main" id="{8D6102C9-67F4-46E5-8349-481B83A957D9}"/>
              </a:ext>
            </a:extLst>
          </p:cNvPr>
          <p:cNvSpPr>
            <a:spLocks xmlns:a="http://schemas.openxmlformats.org/drawingml/2006/main" noGrp="1"/>
          </p:cNvSpPr>
          <p:nvPr/>
        </p:nvSpPr>
        <p:spPr>
          <a:xfrm xmlns:a="http://schemas.openxmlformats.org/drawingml/2006/main">
            <a:off x="393668" y="3019425"/>
            <a:ext cx="3571875" cy="2971800"/>
          </a:xfrm>
          <a:prstGeom xmlns:a="http://schemas.openxmlformats.org/drawingml/2006/main" prst="rect">
            <a:avLst/>
          </a:prstGeom>
          <a:solidFill xmlns:a="http://schemas.openxmlformats.org/drawingml/2006/main">
            <a:srgbClr val="EDEDED"/>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CAF8B74D-F96B-468E-9D3F-B0EA0BFB73ED}"/>
              </a:ext>
            </a:extLst>
          </p:cNvPr>
          <p:cNvSpPr>
            <a:spLocks xmlns:a="http://schemas.openxmlformats.org/drawingml/2006/main" noGrp="1"/>
          </p:cNvSpPr>
          <p:nvPr/>
        </p:nvSpPr>
        <p:spPr>
          <a:xfrm xmlns:a="http://schemas.openxmlformats.org/drawingml/2006/main">
            <a:off x="698468" y="3381375"/>
            <a:ext cx="2952750"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l">
              <a:buNone/>
              <a:defRPr sz="4200" b="1">
                <a:solidFill>
                  <a:srgbClr val="0B0F0D"/>
                </a:solidFill>
                <a:latin typeface="Helvetica Neue"/>
                <a:ea typeface="Helvetica Neue"/>
                <a:cs typeface="Helvetica Neue"/>
              </a:defRPr>
            </a:pPr>
            <a:r>
              <a:rPr sz="4200" b="1">
                <a:solidFill>
                  <a:srgbClr val="0B0F0D"/>
                </a:solidFill>
                <a:latin typeface="Helvetica Neue"/>
                <a:ea typeface="Helvetica Neue"/>
                <a:cs typeface="Helvetica Neue"/>
              </a:rPr>
              <a:t>30</a:t>
            </a:r>
          </a:p>
        </p:txBody>
      </p:sp>
      <p:sp>
        <p:nvSpPr>
          <p:cNvPr id="5" name="">
            <a:extLst xmlns:a="http://schemas.openxmlformats.org/drawingml/2006/main">
              <a:ext uri="{FF2B5EF4-FFF2-40B4-BE49-F238E27FC236}">
                <a16:creationId xmlns:a16="http://schemas.microsoft.com/office/drawing/2014/main" id="{49B30587-6A22-4793-B8A6-244E18FAD16D}"/>
              </a:ext>
            </a:extLst>
          </p:cNvPr>
          <p:cNvSpPr>
            <a:spLocks xmlns:a="http://schemas.openxmlformats.org/drawingml/2006/main" noGrp="1"/>
          </p:cNvSpPr>
          <p:nvPr/>
        </p:nvSpPr>
        <p:spPr>
          <a:xfrm xmlns:a="http://schemas.openxmlformats.org/drawingml/2006/main">
            <a:off x="698468" y="4857750"/>
            <a:ext cx="2952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organizer cameras in the retained registry</a:t>
            </a:r>
          </a:p>
        </p:txBody>
      </p:sp>
      <p:sp>
        <p:nvSpPr>
          <p:cNvPr id="6" name="">
            <a:extLst xmlns:a="http://schemas.openxmlformats.org/drawingml/2006/main">
              <a:ext uri="{FF2B5EF4-FFF2-40B4-BE49-F238E27FC236}">
                <a16:creationId xmlns:a16="http://schemas.microsoft.com/office/drawing/2014/main" id="{E71418E2-36C3-4103-B630-DCFD864A9752}"/>
              </a:ext>
            </a:extLst>
          </p:cNvPr>
          <p:cNvSpPr>
            <a:spLocks xmlns:a="http://schemas.openxmlformats.org/drawingml/2006/main" noGrp="1"/>
          </p:cNvSpPr>
          <p:nvPr/>
        </p:nvSpPr>
        <p:spPr>
          <a:xfrm xmlns:a="http://schemas.openxmlformats.org/drawingml/2006/main">
            <a:off x="4311682" y="3019425"/>
            <a:ext cx="3571875" cy="2971800"/>
          </a:xfrm>
          <a:prstGeom xmlns:a="http://schemas.openxmlformats.org/drawingml/2006/main" prst="rect">
            <a:avLst/>
          </a:prstGeom>
          <a:solidFill xmlns:a="http://schemas.openxmlformats.org/drawingml/2006/main">
            <a:srgbClr val="E7F8D3"/>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F6F366DB-70BE-4845-A9B8-3FF82B1D2DB8}"/>
              </a:ext>
            </a:extLst>
          </p:cNvPr>
          <p:cNvSpPr>
            <a:spLocks xmlns:a="http://schemas.openxmlformats.org/drawingml/2006/main" noGrp="1"/>
          </p:cNvSpPr>
          <p:nvPr/>
        </p:nvSpPr>
        <p:spPr>
          <a:xfrm xmlns:a="http://schemas.openxmlformats.org/drawingml/2006/main">
            <a:off x="4616482" y="3381375"/>
            <a:ext cx="2952750"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l">
              <a:buNone/>
              <a:defRPr sz="4200" b="1">
                <a:solidFill>
                  <a:srgbClr val="0B0F0D"/>
                </a:solidFill>
                <a:latin typeface="Helvetica Neue"/>
                <a:ea typeface="Helvetica Neue"/>
                <a:cs typeface="Helvetica Neue"/>
              </a:defRPr>
            </a:pPr>
            <a:r>
              <a:rPr sz="4200" b="1">
                <a:solidFill>
                  <a:srgbClr val="0B0F0D"/>
                </a:solidFill>
                <a:latin typeface="Helvetica Neue"/>
                <a:ea typeface="Helvetica Neue"/>
                <a:cs typeface="Helvetica Neue"/>
              </a:rPr>
              <a:t>1,000</a:t>
            </a:r>
          </a:p>
        </p:txBody>
      </p:sp>
      <p:sp>
        <p:nvSpPr>
          <p:cNvPr id="8" name="">
            <a:extLst xmlns:a="http://schemas.openxmlformats.org/drawingml/2006/main">
              <a:ext uri="{FF2B5EF4-FFF2-40B4-BE49-F238E27FC236}">
                <a16:creationId xmlns:a16="http://schemas.microsoft.com/office/drawing/2014/main" id="{D0A18120-83F6-47BA-9ABC-0412837E9D24}"/>
              </a:ext>
            </a:extLst>
          </p:cNvPr>
          <p:cNvSpPr>
            <a:spLocks xmlns:a="http://schemas.openxmlformats.org/drawingml/2006/main" noGrp="1"/>
          </p:cNvSpPr>
          <p:nvPr/>
        </p:nvSpPr>
        <p:spPr>
          <a:xfrm xmlns:a="http://schemas.openxmlformats.org/drawingml/2006/main">
            <a:off x="4616482" y="4857750"/>
            <a:ext cx="2952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real analysis events; not unique vehicle counts</a:t>
            </a:r>
          </a:p>
        </p:txBody>
      </p:sp>
      <p:sp>
        <p:nvSpPr>
          <p:cNvPr id="9" name="">
            <a:extLst xmlns:a="http://schemas.openxmlformats.org/drawingml/2006/main">
              <a:ext uri="{FF2B5EF4-FFF2-40B4-BE49-F238E27FC236}">
                <a16:creationId xmlns:a16="http://schemas.microsoft.com/office/drawing/2014/main" id="{572EC7A0-7714-47AC-B174-A6B7943D6078}"/>
              </a:ext>
            </a:extLst>
          </p:cNvPr>
          <p:cNvSpPr>
            <a:spLocks xmlns:a="http://schemas.openxmlformats.org/drawingml/2006/main" noGrp="1"/>
          </p:cNvSpPr>
          <p:nvPr/>
        </p:nvSpPr>
        <p:spPr>
          <a:xfrm xmlns:a="http://schemas.openxmlformats.org/drawingml/2006/main">
            <a:off x="8232267" y="3019425"/>
            <a:ext cx="3571875" cy="2971800"/>
          </a:xfrm>
          <a:prstGeom xmlns:a="http://schemas.openxmlformats.org/drawingml/2006/main" prst="rect">
            <a:avLst/>
          </a:prstGeom>
          <a:solidFill xmlns:a="http://schemas.openxmlformats.org/drawingml/2006/main">
            <a:srgbClr val="EDEDED"/>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751AD422-E928-49DC-B604-24A71A763C26}"/>
              </a:ext>
            </a:extLst>
          </p:cNvPr>
          <p:cNvSpPr>
            <a:spLocks xmlns:a="http://schemas.openxmlformats.org/drawingml/2006/main" noGrp="1"/>
          </p:cNvSpPr>
          <p:nvPr/>
        </p:nvSpPr>
        <p:spPr>
          <a:xfrm xmlns:a="http://schemas.openxmlformats.org/drawingml/2006/main">
            <a:off x="8537067" y="3381375"/>
            <a:ext cx="2952750"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l">
              <a:buNone/>
              <a:defRPr sz="4200" b="1">
                <a:solidFill>
                  <a:srgbClr val="0B0F0D"/>
                </a:solidFill>
                <a:latin typeface="Helvetica Neue"/>
                <a:ea typeface="Helvetica Neue"/>
                <a:cs typeface="Helvetica Neue"/>
              </a:defRPr>
            </a:pPr>
            <a:r>
              <a:rPr sz="4200" b="1">
                <a:solidFill>
                  <a:srgbClr val="0B0F0D"/>
                </a:solidFill>
                <a:latin typeface="Helvetica Neue"/>
                <a:ea typeface="Helvetica Neue"/>
                <a:cs typeface="Helvetica Neue"/>
              </a:rPr>
              <a:t>19</a:t>
            </a:r>
          </a:p>
        </p:txBody>
      </p:sp>
      <p:sp>
        <p:nvSpPr>
          <p:cNvPr id="11" name="">
            <a:extLst xmlns:a="http://schemas.openxmlformats.org/drawingml/2006/main">
              <a:ext uri="{FF2B5EF4-FFF2-40B4-BE49-F238E27FC236}">
                <a16:creationId xmlns:a16="http://schemas.microsoft.com/office/drawing/2014/main" id="{70B1AFFF-FBE9-4D01-9F0A-FB1F1F4F492B}"/>
              </a:ext>
            </a:extLst>
          </p:cNvPr>
          <p:cNvSpPr>
            <a:spLocks xmlns:a="http://schemas.openxmlformats.org/drawingml/2006/main" noGrp="1"/>
          </p:cNvSpPr>
          <p:nvPr/>
        </p:nvSpPr>
        <p:spPr>
          <a:xfrm xmlns:a="http://schemas.openxmlformats.org/drawingml/2006/main">
            <a:off x="8537067" y="4857750"/>
            <a:ext cx="2952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retained crops with verified SHA-256 digests</a:t>
            </a:r>
          </a:p>
        </p:txBody>
      </p:sp>
      <p:sp>
        <p:nvSpPr>
          <p:cNvPr id="12" name="">
            <a:extLst xmlns:a="http://schemas.openxmlformats.org/drawingml/2006/main">
              <a:ext uri="{FF2B5EF4-FFF2-40B4-BE49-F238E27FC236}">
                <a16:creationId xmlns:a16="http://schemas.microsoft.com/office/drawing/2014/main" id="{559FD658-2CC1-47CB-9CE5-150340D096D9}"/>
              </a:ext>
            </a:extLst>
          </p:cNvPr>
          <p:cNvSpPr>
            <a:spLocks xmlns:a="http://schemas.openxmlformats.org/drawingml/2006/main" noGrp="1"/>
          </p:cNvSpPr>
          <p:nvPr/>
        </p:nvSpPr>
        <p:spPr>
          <a:xfrm xmlns:a="http://schemas.openxmlformats.org/drawingml/2006/main">
            <a:off x="11277600" y="6276975"/>
            <a:ext cx="5143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r">
              <a:buNone/>
              <a:defRPr sz="1000" b="0">
                <a:solidFill>
                  <a:srgbClr val="5D665F"/>
                </a:solidFill>
                <a:latin typeface="Helvetica Neue"/>
                <a:ea typeface="Helvetica Neue"/>
                <a:cs typeface="Helvetica Neue"/>
              </a:defRPr>
            </a:pPr>
            <a:r>
              <a:rPr sz="1000" b="0">
                <a:solidFill>
                  <a:srgbClr val="5D665F"/>
                </a:solidFill>
                <a:latin typeface="Helvetica Neue"/>
                <a:ea typeface="Helvetica Neue"/>
                <a:cs typeface="Helvetica Neue"/>
              </a:rPr>
              <a:t>07</a:t>
            </a:r>
          </a:p>
        </p:txBody>
      </p:sp>
    </p:spTree>
    <p:extLst>
      <p:ext uri="{BB962C8B-B14F-4D97-AF65-F5344CB8AC3E}">
        <p14:creationId xmlns:p14="http://schemas.microsoft.com/office/powerpoint/2010/main" val="210278884"/>
      </p:ext>
    </p:extLst>
  </p:cSld>
</p:sld>
</file>

<file path=ppt/slides/slide8.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97FD3E77-B01B-4DCB-94D0-44B7D32238BD}"/>
              </a:ext>
            </a:extLst>
          </p:cNvPr>
          <p:cNvSpPr>
            <a:spLocks xmlns:a="http://schemas.openxmlformats.org/drawingml/2006/main" noGrp="1"/>
          </p:cNvSpPr>
          <p:nvPr/>
        </p:nvSpPr>
        <p:spPr>
          <a:xfrm xmlns:a="http://schemas.openxmlformats.org/drawingml/2006/main">
            <a:off x="393668" y="344043"/>
            <a:ext cx="114014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900" b="1">
                <a:solidFill>
                  <a:srgbClr val="0B0F0D"/>
                </a:solidFill>
                <a:latin typeface="Helvetica Neue"/>
                <a:ea typeface="Helvetica Neue"/>
                <a:cs typeface="Helvetica Neue"/>
              </a:defRPr>
            </a:pPr>
            <a:r>
              <a:rPr sz="2900" b="1">
                <a:solidFill>
                  <a:srgbClr val="0B0F0D"/>
                </a:solidFill>
                <a:latin typeface="Helvetica Neue"/>
                <a:ea typeface="Helvetica Neue"/>
                <a:cs typeface="Helvetica Neue"/>
              </a:rPr>
              <a:t>Spend compute only where evidence can improve</a:t>
            </a:r>
          </a:p>
        </p:txBody>
      </p:sp>
      <p:sp>
        <p:nvSpPr>
          <p:cNvPr id="2" name="">
            <a:extLst xmlns:a="http://schemas.openxmlformats.org/drawingml/2006/main">
              <a:ext uri="{FF2B5EF4-FFF2-40B4-BE49-F238E27FC236}">
                <a16:creationId xmlns:a16="http://schemas.microsoft.com/office/drawing/2014/main" id="{7425BCB0-E22F-4ED5-AC1F-0348D1796411}"/>
              </a:ext>
            </a:extLst>
          </p:cNvPr>
          <p:cNvSpPr>
            <a:spLocks xmlns:a="http://schemas.openxmlformats.org/drawingml/2006/main" noGrp="1"/>
          </p:cNvSpPr>
          <p:nvPr/>
        </p:nvSpPr>
        <p:spPr>
          <a:xfrm xmlns:a="http://schemas.openxmlformats.org/drawingml/2006/main">
            <a:off x="393668" y="1285875"/>
            <a:ext cx="106680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Historical retained run; each card shows p50 range (line 1) / p95 range (line 2), milliseconds.</a:t>
            </a:r>
          </a:p>
        </p:txBody>
      </p:sp>
      <p:sp>
        <p:nvSpPr>
          <p:cNvPr id="3" name="">
            <a:extLst xmlns:a="http://schemas.openxmlformats.org/drawingml/2006/main">
              <a:ext uri="{FF2B5EF4-FFF2-40B4-BE49-F238E27FC236}">
                <a16:creationId xmlns:a16="http://schemas.microsoft.com/office/drawing/2014/main" id="{F4FF7249-F5E8-4393-8479-78A4A4D2E213}"/>
              </a:ext>
            </a:extLst>
          </p:cNvPr>
          <p:cNvSpPr>
            <a:spLocks xmlns:a="http://schemas.openxmlformats.org/drawingml/2006/main" noGrp="1"/>
          </p:cNvSpPr>
          <p:nvPr/>
        </p:nvSpPr>
        <p:spPr>
          <a:xfrm xmlns:a="http://schemas.openxmlformats.org/drawingml/2006/main">
            <a:off x="393668" y="3019425"/>
            <a:ext cx="3571875" cy="2971800"/>
          </a:xfrm>
          <a:prstGeom xmlns:a="http://schemas.openxmlformats.org/drawingml/2006/main" prst="rect">
            <a:avLst/>
          </a:prstGeom>
          <a:solidFill xmlns:a="http://schemas.openxmlformats.org/drawingml/2006/main">
            <a:srgbClr val="EDEDED"/>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0D055384-F511-4512-8478-16ED38B1D412}"/>
              </a:ext>
            </a:extLst>
          </p:cNvPr>
          <p:cNvSpPr>
            <a:spLocks xmlns:a="http://schemas.openxmlformats.org/drawingml/2006/main" noGrp="1"/>
          </p:cNvSpPr>
          <p:nvPr/>
        </p:nvSpPr>
        <p:spPr>
          <a:xfrm xmlns:a="http://schemas.openxmlformats.org/drawingml/2006/main">
            <a:off x="698468" y="3381375"/>
            <a:ext cx="2952750"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l">
              <a:buNone/>
              <a:defRPr sz="4200" b="1">
                <a:solidFill>
                  <a:srgbClr val="0B0F0D"/>
                </a:solidFill>
                <a:latin typeface="Helvetica Neue"/>
                <a:ea typeface="Helvetica Neue"/>
                <a:cs typeface="Helvetica Neue"/>
              </a:defRPr>
            </a:pPr>
            <a:r>
              <a:rPr sz="4200" b="1">
                <a:solidFill>
                  <a:srgbClr val="0B0F0D"/>
                </a:solidFill>
                <a:latin typeface="Helvetica Neue"/>
                <a:ea typeface="Helvetica Neue"/>
                <a:cs typeface="Helvetica Neue"/>
              </a:rPr>
              <a:t>282–496
423–789</a:t>
            </a:r>
          </a:p>
        </p:txBody>
      </p:sp>
      <p:sp>
        <p:nvSpPr>
          <p:cNvPr id="5" name="">
            <a:extLst xmlns:a="http://schemas.openxmlformats.org/drawingml/2006/main">
              <a:ext uri="{FF2B5EF4-FFF2-40B4-BE49-F238E27FC236}">
                <a16:creationId xmlns:a16="http://schemas.microsoft.com/office/drawing/2014/main" id="{8A8311D4-D146-42C4-87CD-2CC0A9CB1508}"/>
              </a:ext>
            </a:extLst>
          </p:cNvPr>
          <p:cNvSpPr>
            <a:spLocks xmlns:a="http://schemas.openxmlformats.org/drawingml/2006/main" noGrp="1"/>
          </p:cNvSpPr>
          <p:nvPr/>
        </p:nvSpPr>
        <p:spPr>
          <a:xfrm xmlns:a="http://schemas.openxmlformats.org/drawingml/2006/main">
            <a:off x="698468" y="4857750"/>
            <a:ext cx="2952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vehicle detection · milliseconds</a:t>
            </a:r>
          </a:p>
        </p:txBody>
      </p:sp>
      <p:sp>
        <p:nvSpPr>
          <p:cNvPr id="6" name="">
            <a:extLst xmlns:a="http://schemas.openxmlformats.org/drawingml/2006/main">
              <a:ext uri="{FF2B5EF4-FFF2-40B4-BE49-F238E27FC236}">
                <a16:creationId xmlns:a16="http://schemas.microsoft.com/office/drawing/2014/main" id="{31AFE370-C1D4-41B8-8B66-BDFA4400D722}"/>
              </a:ext>
            </a:extLst>
          </p:cNvPr>
          <p:cNvSpPr>
            <a:spLocks xmlns:a="http://schemas.openxmlformats.org/drawingml/2006/main" noGrp="1"/>
          </p:cNvSpPr>
          <p:nvPr/>
        </p:nvSpPr>
        <p:spPr>
          <a:xfrm xmlns:a="http://schemas.openxmlformats.org/drawingml/2006/main">
            <a:off x="4311682" y="3019425"/>
            <a:ext cx="3571875" cy="2971800"/>
          </a:xfrm>
          <a:prstGeom xmlns:a="http://schemas.openxmlformats.org/drawingml/2006/main" prst="rect">
            <a:avLst/>
          </a:prstGeom>
          <a:solidFill xmlns:a="http://schemas.openxmlformats.org/drawingml/2006/main">
            <a:srgbClr val="E7F8D3"/>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3755D147-ACE6-4F09-B4CB-9F80BF5293F8}"/>
              </a:ext>
            </a:extLst>
          </p:cNvPr>
          <p:cNvSpPr>
            <a:spLocks xmlns:a="http://schemas.openxmlformats.org/drawingml/2006/main" noGrp="1"/>
          </p:cNvSpPr>
          <p:nvPr/>
        </p:nvSpPr>
        <p:spPr>
          <a:xfrm xmlns:a="http://schemas.openxmlformats.org/drawingml/2006/main">
            <a:off x="4616482" y="3381375"/>
            <a:ext cx="2952750"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l">
              <a:buNone/>
              <a:defRPr sz="4200" b="1">
                <a:solidFill>
                  <a:srgbClr val="0B0F0D"/>
                </a:solidFill>
                <a:latin typeface="Helvetica Neue"/>
                <a:ea typeface="Helvetica Neue"/>
                <a:cs typeface="Helvetica Neue"/>
              </a:defRPr>
            </a:pPr>
            <a:r>
              <a:rPr sz="4200" b="1">
                <a:solidFill>
                  <a:srgbClr val="0B0F0D"/>
                </a:solidFill>
                <a:latin typeface="Helvetica Neue"/>
                <a:ea typeface="Helvetica Neue"/>
                <a:cs typeface="Helvetica Neue"/>
              </a:rPr>
              <a:t>46–131
106–563</a:t>
            </a:r>
          </a:p>
        </p:txBody>
      </p:sp>
      <p:sp>
        <p:nvSpPr>
          <p:cNvPr id="8" name="">
            <a:extLst xmlns:a="http://schemas.openxmlformats.org/drawingml/2006/main">
              <a:ext uri="{FF2B5EF4-FFF2-40B4-BE49-F238E27FC236}">
                <a16:creationId xmlns:a16="http://schemas.microsoft.com/office/drawing/2014/main" id="{181E75F0-1B87-4FCA-99BB-E1FFDC062FF8}"/>
              </a:ext>
            </a:extLst>
          </p:cNvPr>
          <p:cNvSpPr>
            <a:spLocks xmlns:a="http://schemas.openxmlformats.org/drawingml/2006/main" noGrp="1"/>
          </p:cNvSpPr>
          <p:nvPr/>
        </p:nvSpPr>
        <p:spPr>
          <a:xfrm xmlns:a="http://schemas.openxmlformats.org/drawingml/2006/main">
            <a:off x="4616482" y="4857750"/>
            <a:ext cx="2952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plate localization · milliseconds</a:t>
            </a:r>
          </a:p>
        </p:txBody>
      </p:sp>
      <p:sp>
        <p:nvSpPr>
          <p:cNvPr id="9" name="">
            <a:extLst xmlns:a="http://schemas.openxmlformats.org/drawingml/2006/main">
              <a:ext uri="{FF2B5EF4-FFF2-40B4-BE49-F238E27FC236}">
                <a16:creationId xmlns:a16="http://schemas.microsoft.com/office/drawing/2014/main" id="{0F32596A-AB90-44B3-8C92-0EC7133B5F15}"/>
              </a:ext>
            </a:extLst>
          </p:cNvPr>
          <p:cNvSpPr>
            <a:spLocks xmlns:a="http://schemas.openxmlformats.org/drawingml/2006/main" noGrp="1"/>
          </p:cNvSpPr>
          <p:nvPr/>
        </p:nvSpPr>
        <p:spPr>
          <a:xfrm xmlns:a="http://schemas.openxmlformats.org/drawingml/2006/main">
            <a:off x="8232267" y="3019425"/>
            <a:ext cx="3571875" cy="2971800"/>
          </a:xfrm>
          <a:prstGeom xmlns:a="http://schemas.openxmlformats.org/drawingml/2006/main" prst="rect">
            <a:avLst/>
          </a:prstGeom>
          <a:solidFill xmlns:a="http://schemas.openxmlformats.org/drawingml/2006/main">
            <a:srgbClr val="EDEDED"/>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ED3626BF-DED8-4A0A-8F29-2E6CD71857B0}"/>
              </a:ext>
            </a:extLst>
          </p:cNvPr>
          <p:cNvSpPr>
            <a:spLocks xmlns:a="http://schemas.openxmlformats.org/drawingml/2006/main" noGrp="1"/>
          </p:cNvSpPr>
          <p:nvPr/>
        </p:nvSpPr>
        <p:spPr>
          <a:xfrm xmlns:a="http://schemas.openxmlformats.org/drawingml/2006/main">
            <a:off x="8537067" y="3381375"/>
            <a:ext cx="2952750"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l">
              <a:buNone/>
              <a:defRPr sz="3300" b="1">
                <a:solidFill>
                  <a:srgbClr val="0B0F0D"/>
                </a:solidFill>
                <a:latin typeface="Helvetica Neue"/>
                <a:ea typeface="Helvetica Neue"/>
                <a:cs typeface="Helvetica Neue"/>
              </a:defRPr>
            </a:pPr>
            <a:r>
              <a:rPr sz="3300" b="1">
                <a:solidFill>
                  <a:srgbClr val="0B0F0D"/>
                </a:solidFill>
                <a:latin typeface="Helvetica Neue"/>
                <a:ea typeface="Helvetica Neue"/>
                <a:cs typeface="Helvetica Neue"/>
              </a:rPr>
              <a:t>9–21
21–144</a:t>
            </a:r>
          </a:p>
        </p:txBody>
      </p:sp>
      <p:sp>
        <p:nvSpPr>
          <p:cNvPr id="11" name="">
            <a:extLst xmlns:a="http://schemas.openxmlformats.org/drawingml/2006/main">
              <a:ext uri="{FF2B5EF4-FFF2-40B4-BE49-F238E27FC236}">
                <a16:creationId xmlns:a16="http://schemas.microsoft.com/office/drawing/2014/main" id="{85AC44D9-27F3-46DE-8423-143BDCBF9251}"/>
              </a:ext>
            </a:extLst>
          </p:cNvPr>
          <p:cNvSpPr>
            <a:spLocks xmlns:a="http://schemas.openxmlformats.org/drawingml/2006/main" noGrp="1"/>
          </p:cNvSpPr>
          <p:nvPr/>
        </p:nvSpPr>
        <p:spPr>
          <a:xfrm xmlns:a="http://schemas.openxmlformats.org/drawingml/2006/main">
            <a:off x="8537067" y="4857750"/>
            <a:ext cx="2952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scout OCR · milliseconds</a:t>
            </a:r>
          </a:p>
        </p:txBody>
      </p:sp>
      <p:sp>
        <p:nvSpPr>
          <p:cNvPr id="12" name="">
            <a:extLst xmlns:a="http://schemas.openxmlformats.org/drawingml/2006/main">
              <a:ext uri="{FF2B5EF4-FFF2-40B4-BE49-F238E27FC236}">
                <a16:creationId xmlns:a16="http://schemas.microsoft.com/office/drawing/2014/main" id="{E454CEE6-4013-49AB-88A7-1A49672E2C20}"/>
              </a:ext>
            </a:extLst>
          </p:cNvPr>
          <p:cNvSpPr>
            <a:spLocks xmlns:a="http://schemas.openxmlformats.org/drawingml/2006/main" noGrp="1"/>
          </p:cNvSpPr>
          <p:nvPr/>
        </p:nvSpPr>
        <p:spPr>
          <a:xfrm xmlns:a="http://schemas.openxmlformats.org/drawingml/2006/main">
            <a:off x="11277600" y="6276975"/>
            <a:ext cx="5143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r">
              <a:buNone/>
              <a:defRPr sz="1000" b="0">
                <a:solidFill>
                  <a:srgbClr val="5D665F"/>
                </a:solidFill>
                <a:latin typeface="Helvetica Neue"/>
                <a:ea typeface="Helvetica Neue"/>
                <a:cs typeface="Helvetica Neue"/>
              </a:defRPr>
            </a:pPr>
            <a:r>
              <a:rPr sz="1000" b="0">
                <a:solidFill>
                  <a:srgbClr val="5D665F"/>
                </a:solidFill>
                <a:latin typeface="Helvetica Neue"/>
                <a:ea typeface="Helvetica Neue"/>
                <a:cs typeface="Helvetica Neue"/>
              </a:rPr>
              <a:t>08</a:t>
            </a:r>
          </a:p>
        </p:txBody>
      </p:sp>
    </p:spTree>
    <p:extLst>
      <p:ext uri="{BB962C8B-B14F-4D97-AF65-F5344CB8AC3E}">
        <p14:creationId xmlns:p14="http://schemas.microsoft.com/office/powerpoint/2010/main" val="1047075492"/>
      </p:ext>
    </p:extLst>
  </p:cSld>
</p:sld>
</file>

<file path=ppt/slides/slide9.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6B236DF8-F1ED-461A-8939-808D7AC7B16F}"/>
              </a:ext>
            </a:extLst>
          </p:cNvPr>
          <p:cNvSpPr>
            <a:spLocks xmlns:a="http://schemas.openxmlformats.org/drawingml/2006/main" noGrp="1"/>
          </p:cNvSpPr>
          <p:nvPr/>
        </p:nvSpPr>
        <p:spPr>
          <a:xfrm xmlns:a="http://schemas.openxmlformats.org/drawingml/2006/main">
            <a:off x="393668" y="344043"/>
            <a:ext cx="114014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900" b="1">
                <a:solidFill>
                  <a:srgbClr val="0B0F0D"/>
                </a:solidFill>
                <a:latin typeface="Helvetica Neue"/>
                <a:ea typeface="Helvetica Neue"/>
                <a:cs typeface="Helvetica Neue"/>
              </a:defRPr>
            </a:pPr>
            <a:r>
              <a:rPr sz="2900" b="1">
                <a:solidFill>
                  <a:srgbClr val="0B0F0D"/>
                </a:solidFill>
                <a:latin typeface="Helvetica Neue"/>
                <a:ea typeface="Helvetica Neue"/>
                <a:cs typeface="Helvetica Neue"/>
              </a:rPr>
              <a:t>State scale is planned, not yet measured statewide</a:t>
            </a:r>
          </a:p>
        </p:txBody>
      </p:sp>
      <p:sp>
        <p:nvSpPr>
          <p:cNvPr id="2" name="">
            <a:extLst xmlns:a="http://schemas.openxmlformats.org/drawingml/2006/main">
              <a:ext uri="{FF2B5EF4-FFF2-40B4-BE49-F238E27FC236}">
                <a16:creationId xmlns:a16="http://schemas.microsoft.com/office/drawing/2014/main" id="{AB147B18-673A-4EB4-8066-E3D7E82EA92B}"/>
              </a:ext>
            </a:extLst>
          </p:cNvPr>
          <p:cNvSpPr>
            <a:spLocks xmlns:a="http://schemas.openxmlformats.org/drawingml/2006/main" noGrp="1"/>
          </p:cNvSpPr>
          <p:nvPr/>
        </p:nvSpPr>
        <p:spPr>
          <a:xfrm xmlns:a="http://schemas.openxmlformats.org/drawingml/2006/main">
            <a:off x="393668" y="1381125"/>
            <a:ext cx="857250" cy="57150"/>
          </a:xfrm>
          <a:prstGeom xmlns:a="http://schemas.openxmlformats.org/drawingml/2006/main" prst="rect">
            <a:avLst/>
          </a:prstGeom>
          <a:solidFill xmlns:a="http://schemas.openxmlformats.org/drawingml/2006/main">
            <a:srgbClr val="A8F04A"/>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74262241-3F33-4286-BF04-B1A69ABF91E9}"/>
              </a:ext>
            </a:extLst>
          </p:cNvPr>
          <p:cNvSpPr>
            <a:spLocks xmlns:a="http://schemas.openxmlformats.org/drawingml/2006/main" noGrp="1"/>
          </p:cNvSpPr>
          <p:nvPr/>
        </p:nvSpPr>
        <p:spPr>
          <a:xfrm xmlns:a="http://schemas.openxmlformats.org/drawingml/2006/main">
            <a:off x="609600" y="1952625"/>
            <a:ext cx="5095875"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Regional pixel plane</a:t>
            </a:r>
          </a:p>
        </p:txBody>
      </p:sp>
      <p:sp>
        <p:nvSpPr>
          <p:cNvPr id="4" name="">
            <a:extLst xmlns:a="http://schemas.openxmlformats.org/drawingml/2006/main">
              <a:ext uri="{FF2B5EF4-FFF2-40B4-BE49-F238E27FC236}">
                <a16:creationId xmlns:a16="http://schemas.microsoft.com/office/drawing/2014/main" id="{92911E28-45BC-48D9-8D3D-E76D57DB9DE8}"/>
              </a:ext>
            </a:extLst>
          </p:cNvPr>
          <p:cNvSpPr>
            <a:spLocks xmlns:a="http://schemas.openxmlformats.org/drawingml/2006/main" noGrp="1"/>
          </p:cNvSpPr>
          <p:nvPr/>
        </p:nvSpPr>
        <p:spPr>
          <a:xfrm xmlns:a="http://schemas.openxmlformats.org/drawingml/2006/main">
            <a:off x="609600" y="2647950"/>
            <a:ext cx="4953000" cy="2905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One active decode owner per camera. Bounded queues drop stale work. Existing departmental storage remains authoritative. Cells scale by camera assignment.</a:t>
            </a:r>
          </a:p>
        </p:txBody>
      </p:sp>
      <p:sp>
        <p:nvSpPr>
          <p:cNvPr id="5" name="">
            <a:extLst xmlns:a="http://schemas.openxmlformats.org/drawingml/2006/main">
              <a:ext uri="{FF2B5EF4-FFF2-40B4-BE49-F238E27FC236}">
                <a16:creationId xmlns:a16="http://schemas.microsoft.com/office/drawing/2014/main" id="{2189F102-6534-4447-92D7-0F2CAFBFA7F1}"/>
              </a:ext>
            </a:extLst>
          </p:cNvPr>
          <p:cNvSpPr>
            <a:spLocks xmlns:a="http://schemas.openxmlformats.org/drawingml/2006/main" noGrp="1"/>
          </p:cNvSpPr>
          <p:nvPr/>
        </p:nvSpPr>
        <p:spPr>
          <a:xfrm xmlns:a="http://schemas.openxmlformats.org/drawingml/2006/main">
            <a:off x="6477000" y="1952625"/>
            <a:ext cx="5095875"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0B0F0D"/>
                </a:solidFill>
                <a:latin typeface="Helvetica Neue"/>
                <a:ea typeface="Helvetica Neue"/>
                <a:cs typeface="Helvetica Neue"/>
              </a:defRPr>
            </a:pPr>
            <a:r>
              <a:rPr sz="2100" b="1">
                <a:solidFill>
                  <a:srgbClr val="0B0F0D"/>
                </a:solidFill>
                <a:latin typeface="Helvetica Neue"/>
                <a:ea typeface="Helvetica Neue"/>
                <a:cs typeface="Helvetica Neue"/>
              </a:rPr>
              <a:t>State evidence plane</a:t>
            </a:r>
          </a:p>
        </p:txBody>
      </p:sp>
      <p:sp>
        <p:nvSpPr>
          <p:cNvPr id="6" name="">
            <a:extLst xmlns:a="http://schemas.openxmlformats.org/drawingml/2006/main">
              <a:ext uri="{FF2B5EF4-FFF2-40B4-BE49-F238E27FC236}">
                <a16:creationId xmlns:a16="http://schemas.microsoft.com/office/drawing/2014/main" id="{EFF3AD3D-52B8-4622-9EC3-E4D66A54510E}"/>
              </a:ext>
            </a:extLst>
          </p:cNvPr>
          <p:cNvSpPr>
            <a:spLocks xmlns:a="http://schemas.openxmlformats.org/drawingml/2006/main" noGrp="1"/>
          </p:cNvSpPr>
          <p:nvPr/>
        </p:nvSpPr>
        <p:spPr>
          <a:xfrm xmlns:a="http://schemas.openxmlformats.org/drawingml/2006/main">
            <a:off x="6477000" y="2647950"/>
            <a:ext cx="4953000" cy="2905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a:solidFill>
                  <a:srgbClr val="5D665F"/>
                </a:solidFill>
                <a:latin typeface="Helvetica Neue"/>
                <a:ea typeface="Helvetica Neue"/>
                <a:cs typeface="Helvetica Neue"/>
              </a:defRPr>
            </a:pPr>
            <a:r>
              <a:rPr sz="1500" b="0">
                <a:solidFill>
                  <a:srgbClr val="5D665F"/>
                </a:solidFill>
                <a:latin typeface="Helvetica Neue"/>
                <a:ea typeface="Helvetica Neue"/>
                <a:cs typeface="Helvetica Neue"/>
              </a:rPr>
              <a:t>At 80,000 cameras, 1–2 Mbit/s central copies mean 80–160 Gbit/s and 0.864–1.728 PB/day before replication. Searchable metadata stays central.</a:t>
            </a:r>
          </a:p>
        </p:txBody>
      </p:sp>
      <p:sp>
        <p:nvSpPr>
          <p:cNvPr id="7" name="">
            <a:extLst xmlns:a="http://schemas.openxmlformats.org/drawingml/2006/main">
              <a:ext uri="{FF2B5EF4-FFF2-40B4-BE49-F238E27FC236}">
                <a16:creationId xmlns:a16="http://schemas.microsoft.com/office/drawing/2014/main" id="{9F11A1CB-D76C-4C85-B708-03CE55BC612E}"/>
              </a:ext>
            </a:extLst>
          </p:cNvPr>
          <p:cNvSpPr>
            <a:spLocks xmlns:a="http://schemas.openxmlformats.org/drawingml/2006/main" noGrp="1"/>
          </p:cNvSpPr>
          <p:nvPr/>
        </p:nvSpPr>
        <p:spPr>
          <a:xfrm xmlns:a="http://schemas.openxmlformats.org/drawingml/2006/main">
            <a:off x="5934075" y="1952625"/>
            <a:ext cx="0" cy="360045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8" name="">
            <a:extLst xmlns:a="http://schemas.openxmlformats.org/drawingml/2006/main">
              <a:ext uri="{FF2B5EF4-FFF2-40B4-BE49-F238E27FC236}">
                <a16:creationId xmlns:a16="http://schemas.microsoft.com/office/drawing/2014/main" id="{423F9344-3D36-4DE6-B290-D48F3191F233}"/>
              </a:ext>
            </a:extLst>
          </p:cNvPr>
          <p:cNvSpPr>
            <a:spLocks xmlns:a="http://schemas.openxmlformats.org/drawingml/2006/main" noGrp="1"/>
          </p:cNvSpPr>
          <p:nvPr/>
        </p:nvSpPr>
        <p:spPr>
          <a:xfrm xmlns:a="http://schemas.openxmlformats.org/drawingml/2006/main">
            <a:off x="11277600" y="6276975"/>
            <a:ext cx="5143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r">
              <a:buNone/>
              <a:defRPr sz="1000" b="0">
                <a:solidFill>
                  <a:srgbClr val="5D665F"/>
                </a:solidFill>
                <a:latin typeface="Helvetica Neue"/>
                <a:ea typeface="Helvetica Neue"/>
                <a:cs typeface="Helvetica Neue"/>
              </a:defRPr>
            </a:pPr>
            <a:r>
              <a:rPr sz="1000" b="0">
                <a:solidFill>
                  <a:srgbClr val="5D665F"/>
                </a:solidFill>
                <a:latin typeface="Helvetica Neue"/>
                <a:ea typeface="Helvetica Neue"/>
                <a:cs typeface="Helvetica Neue"/>
              </a:rPr>
              <a:t>09</a:t>
            </a:r>
          </a:p>
        </p:txBody>
      </p:sp>
    </p:spTree>
    <p:extLst>
      <p:ext uri="{BB962C8B-B14F-4D97-AF65-F5344CB8AC3E}">
        <p14:creationId xmlns:p14="http://schemas.microsoft.com/office/powerpoint/2010/main" val="685860147"/>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2026-09-04T19:59:19.2010000Z</dcterms:created>
  <dcterms:modified xsi:type="dcterms:W3CDTF">2026-09-04T19:59:19.2010000Z</dcterms:modified>
</coreProperties>
</file>